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637" r:id="rId2"/>
    <p:sldId id="638" r:id="rId3"/>
    <p:sldId id="272" r:id="rId4"/>
    <p:sldId id="661" r:id="rId5"/>
    <p:sldId id="640" r:id="rId6"/>
    <p:sldId id="641" r:id="rId7"/>
    <p:sldId id="643" r:id="rId8"/>
    <p:sldId id="645" r:id="rId9"/>
    <p:sldId id="624" r:id="rId10"/>
    <p:sldId id="277" r:id="rId11"/>
    <p:sldId id="379" r:id="rId12"/>
    <p:sldId id="419" r:id="rId13"/>
    <p:sldId id="266" r:id="rId14"/>
    <p:sldId id="657" r:id="rId15"/>
    <p:sldId id="658" r:id="rId16"/>
    <p:sldId id="453" r:id="rId17"/>
    <p:sldId id="626" r:id="rId18"/>
    <p:sldId id="534" r:id="rId19"/>
    <p:sldId id="660" r:id="rId20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4C7"/>
    <a:srgbClr val="1FC5D4"/>
    <a:srgbClr val="C7C7C7"/>
    <a:srgbClr val="05A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600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g\&#1511;&#1493;&#1508;&#1512;&#1496;&#1512;\&#1514;&#1493;&#1510;&#1488;&#1493;&#1514;\CU+%20(2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g\&#1511;&#1493;&#1508;&#1512;&#1496;&#1512;\&#1514;&#1493;&#1510;&#1488;&#1493;&#1514;\CU+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330927384077"/>
          <c:y val="0.18101851851851855"/>
          <c:w val="0.80689129483814526"/>
          <c:h val="0.630262467191601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G!$P$201:$P$204</c:f>
              <c:numCache>
                <c:formatCode>General</c:formatCode>
                <c:ptCount val="4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0.45</c:v>
                </c:pt>
              </c:numCache>
            </c:numRef>
          </c:cat>
          <c:val>
            <c:numRef>
              <c:f>G!$M$201:$M$204</c:f>
              <c:numCache>
                <c:formatCode>General</c:formatCode>
                <c:ptCount val="4"/>
                <c:pt idx="0">
                  <c:v>100000</c:v>
                </c:pt>
                <c:pt idx="1">
                  <c:v>20000</c:v>
                </c:pt>
                <c:pt idx="2">
                  <c:v>2000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6B-47BB-ACDE-2B554C587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25848832"/>
        <c:axId val="-1925849920"/>
      </c:barChart>
      <c:catAx>
        <c:axId val="-1925848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1925849920"/>
        <c:crosses val="autoZero"/>
        <c:auto val="1"/>
        <c:lblAlgn val="ctr"/>
        <c:lblOffset val="100"/>
        <c:noMultiLvlLbl val="0"/>
      </c:catAx>
      <c:valAx>
        <c:axId val="-192584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</a:rPr>
                  <a:t>CFU/ml</a:t>
                </a:r>
                <a:endParaRPr lang="he-IL" sz="7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192584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G!$Q$3:$Q$328</c:f>
              <c:numCache>
                <c:formatCode>General</c:formatCode>
                <c:ptCount val="32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12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15.5</c:v>
                </c:pt>
                <c:pt idx="19">
                  <c:v>15.5</c:v>
                </c:pt>
                <c:pt idx="20">
                  <c:v>16</c:v>
                </c:pt>
                <c:pt idx="21">
                  <c:v>20</c:v>
                </c:pt>
                <c:pt idx="22">
                  <c:v>21</c:v>
                </c:pt>
                <c:pt idx="23">
                  <c:v>23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28</c:v>
                </c:pt>
                <c:pt idx="28">
                  <c:v>29</c:v>
                </c:pt>
                <c:pt idx="29">
                  <c:v>31</c:v>
                </c:pt>
                <c:pt idx="30">
                  <c:v>34</c:v>
                </c:pt>
                <c:pt idx="31">
                  <c:v>34</c:v>
                </c:pt>
                <c:pt idx="32">
                  <c:v>40</c:v>
                </c:pt>
                <c:pt idx="33">
                  <c:v>43</c:v>
                </c:pt>
                <c:pt idx="34">
                  <c:v>45</c:v>
                </c:pt>
                <c:pt idx="35">
                  <c:v>47</c:v>
                </c:pt>
                <c:pt idx="36">
                  <c:v>50</c:v>
                </c:pt>
                <c:pt idx="37">
                  <c:v>52</c:v>
                </c:pt>
                <c:pt idx="38">
                  <c:v>54</c:v>
                </c:pt>
                <c:pt idx="39">
                  <c:v>57</c:v>
                </c:pt>
                <c:pt idx="40">
                  <c:v>59</c:v>
                </c:pt>
                <c:pt idx="41">
                  <c:v>60</c:v>
                </c:pt>
                <c:pt idx="42">
                  <c:v>62</c:v>
                </c:pt>
                <c:pt idx="43">
                  <c:v>65</c:v>
                </c:pt>
                <c:pt idx="44">
                  <c:v>66</c:v>
                </c:pt>
                <c:pt idx="45">
                  <c:v>67</c:v>
                </c:pt>
                <c:pt idx="46">
                  <c:v>69</c:v>
                </c:pt>
                <c:pt idx="47">
                  <c:v>72</c:v>
                </c:pt>
                <c:pt idx="48">
                  <c:v>74</c:v>
                </c:pt>
                <c:pt idx="49">
                  <c:v>74</c:v>
                </c:pt>
                <c:pt idx="50">
                  <c:v>74</c:v>
                </c:pt>
                <c:pt idx="51">
                  <c:v>74</c:v>
                </c:pt>
                <c:pt idx="52">
                  <c:v>74</c:v>
                </c:pt>
                <c:pt idx="53">
                  <c:v>74</c:v>
                </c:pt>
                <c:pt idx="54">
                  <c:v>74</c:v>
                </c:pt>
                <c:pt idx="55">
                  <c:v>75</c:v>
                </c:pt>
                <c:pt idx="56">
                  <c:v>77</c:v>
                </c:pt>
                <c:pt idx="57">
                  <c:v>80</c:v>
                </c:pt>
                <c:pt idx="58">
                  <c:v>81</c:v>
                </c:pt>
                <c:pt idx="59">
                  <c:v>84</c:v>
                </c:pt>
                <c:pt idx="60">
                  <c:v>84</c:v>
                </c:pt>
                <c:pt idx="61">
                  <c:v>86</c:v>
                </c:pt>
                <c:pt idx="62">
                  <c:v>88</c:v>
                </c:pt>
                <c:pt idx="63">
                  <c:v>90</c:v>
                </c:pt>
                <c:pt idx="64">
                  <c:v>92</c:v>
                </c:pt>
                <c:pt idx="65">
                  <c:v>94</c:v>
                </c:pt>
                <c:pt idx="66">
                  <c:v>96</c:v>
                </c:pt>
                <c:pt idx="67">
                  <c:v>98</c:v>
                </c:pt>
                <c:pt idx="68">
                  <c:v>102</c:v>
                </c:pt>
                <c:pt idx="69">
                  <c:v>104</c:v>
                </c:pt>
                <c:pt idx="70">
                  <c:v>104</c:v>
                </c:pt>
                <c:pt idx="71">
                  <c:v>104</c:v>
                </c:pt>
                <c:pt idx="72">
                  <c:v>104</c:v>
                </c:pt>
                <c:pt idx="73">
                  <c:v>104</c:v>
                </c:pt>
                <c:pt idx="74">
                  <c:v>104</c:v>
                </c:pt>
                <c:pt idx="75">
                  <c:v>104</c:v>
                </c:pt>
                <c:pt idx="76">
                  <c:v>104</c:v>
                </c:pt>
                <c:pt idx="77">
                  <c:v>104</c:v>
                </c:pt>
                <c:pt idx="78">
                  <c:v>106</c:v>
                </c:pt>
                <c:pt idx="79">
                  <c:v>108</c:v>
                </c:pt>
                <c:pt idx="80">
                  <c:v>110</c:v>
                </c:pt>
                <c:pt idx="81">
                  <c:v>112</c:v>
                </c:pt>
                <c:pt idx="82">
                  <c:v>114</c:v>
                </c:pt>
                <c:pt idx="83">
                  <c:v>116</c:v>
                </c:pt>
                <c:pt idx="84">
                  <c:v>120</c:v>
                </c:pt>
                <c:pt idx="85">
                  <c:v>122</c:v>
                </c:pt>
                <c:pt idx="86">
                  <c:v>122</c:v>
                </c:pt>
                <c:pt idx="87">
                  <c:v>125</c:v>
                </c:pt>
                <c:pt idx="88">
                  <c:v>125</c:v>
                </c:pt>
                <c:pt idx="89">
                  <c:v>125</c:v>
                </c:pt>
                <c:pt idx="90">
                  <c:v>125</c:v>
                </c:pt>
                <c:pt idx="91">
                  <c:v>125</c:v>
                </c:pt>
                <c:pt idx="92">
                  <c:v>125</c:v>
                </c:pt>
                <c:pt idx="93">
                  <c:v>125</c:v>
                </c:pt>
                <c:pt idx="94">
                  <c:v>125</c:v>
                </c:pt>
                <c:pt idx="95">
                  <c:v>125</c:v>
                </c:pt>
                <c:pt idx="96">
                  <c:v>126</c:v>
                </c:pt>
                <c:pt idx="97">
                  <c:v>127</c:v>
                </c:pt>
                <c:pt idx="98">
                  <c:v>129</c:v>
                </c:pt>
                <c:pt idx="99">
                  <c:v>129</c:v>
                </c:pt>
                <c:pt idx="100">
                  <c:v>130</c:v>
                </c:pt>
                <c:pt idx="101">
                  <c:v>133</c:v>
                </c:pt>
                <c:pt idx="102">
                  <c:v>134</c:v>
                </c:pt>
                <c:pt idx="103">
                  <c:v>135</c:v>
                </c:pt>
                <c:pt idx="104">
                  <c:v>139</c:v>
                </c:pt>
                <c:pt idx="105">
                  <c:v>141</c:v>
                </c:pt>
                <c:pt idx="106">
                  <c:v>142</c:v>
                </c:pt>
                <c:pt idx="107">
                  <c:v>142</c:v>
                </c:pt>
                <c:pt idx="108">
                  <c:v>142</c:v>
                </c:pt>
                <c:pt idx="109">
                  <c:v>142</c:v>
                </c:pt>
                <c:pt idx="110">
                  <c:v>144</c:v>
                </c:pt>
                <c:pt idx="111">
                  <c:v>146</c:v>
                </c:pt>
                <c:pt idx="112">
                  <c:v>148</c:v>
                </c:pt>
                <c:pt idx="113">
                  <c:v>149</c:v>
                </c:pt>
                <c:pt idx="114">
                  <c:v>150</c:v>
                </c:pt>
                <c:pt idx="115">
                  <c:v>153</c:v>
                </c:pt>
                <c:pt idx="116">
                  <c:v>154</c:v>
                </c:pt>
                <c:pt idx="117">
                  <c:v>155</c:v>
                </c:pt>
                <c:pt idx="118">
                  <c:v>157</c:v>
                </c:pt>
                <c:pt idx="119">
                  <c:v>159</c:v>
                </c:pt>
                <c:pt idx="120">
                  <c:v>160</c:v>
                </c:pt>
                <c:pt idx="121">
                  <c:v>160</c:v>
                </c:pt>
                <c:pt idx="122">
                  <c:v>160</c:v>
                </c:pt>
                <c:pt idx="123">
                  <c:v>160</c:v>
                </c:pt>
                <c:pt idx="124">
                  <c:v>160</c:v>
                </c:pt>
                <c:pt idx="125">
                  <c:v>160</c:v>
                </c:pt>
                <c:pt idx="126">
                  <c:v>160</c:v>
                </c:pt>
                <c:pt idx="127">
                  <c:v>160</c:v>
                </c:pt>
                <c:pt idx="128">
                  <c:v>161</c:v>
                </c:pt>
                <c:pt idx="129">
                  <c:v>162</c:v>
                </c:pt>
                <c:pt idx="130">
                  <c:v>164</c:v>
                </c:pt>
                <c:pt idx="131">
                  <c:v>167</c:v>
                </c:pt>
                <c:pt idx="132">
                  <c:v>169</c:v>
                </c:pt>
                <c:pt idx="133">
                  <c:v>172</c:v>
                </c:pt>
                <c:pt idx="134">
                  <c:v>174</c:v>
                </c:pt>
                <c:pt idx="135">
                  <c:v>176</c:v>
                </c:pt>
                <c:pt idx="136">
                  <c:v>177</c:v>
                </c:pt>
                <c:pt idx="137">
                  <c:v>178</c:v>
                </c:pt>
                <c:pt idx="138">
                  <c:v>180</c:v>
                </c:pt>
                <c:pt idx="140">
                  <c:v>184</c:v>
                </c:pt>
                <c:pt idx="141">
                  <c:v>187</c:v>
                </c:pt>
                <c:pt idx="142">
                  <c:v>189</c:v>
                </c:pt>
                <c:pt idx="143">
                  <c:v>190</c:v>
                </c:pt>
                <c:pt idx="144">
                  <c:v>190</c:v>
                </c:pt>
                <c:pt idx="145">
                  <c:v>191</c:v>
                </c:pt>
                <c:pt idx="146">
                  <c:v>194</c:v>
                </c:pt>
                <c:pt idx="147">
                  <c:v>196</c:v>
                </c:pt>
                <c:pt idx="148">
                  <c:v>198</c:v>
                </c:pt>
                <c:pt idx="149">
                  <c:v>201</c:v>
                </c:pt>
                <c:pt idx="150">
                  <c:v>204</c:v>
                </c:pt>
                <c:pt idx="152">
                  <c:v>209</c:v>
                </c:pt>
                <c:pt idx="154">
                  <c:v>213</c:v>
                </c:pt>
                <c:pt idx="155">
                  <c:v>213</c:v>
                </c:pt>
                <c:pt idx="156">
                  <c:v>213</c:v>
                </c:pt>
                <c:pt idx="157">
                  <c:v>213</c:v>
                </c:pt>
                <c:pt idx="158">
                  <c:v>213</c:v>
                </c:pt>
                <c:pt idx="159">
                  <c:v>213</c:v>
                </c:pt>
                <c:pt idx="160">
                  <c:v>213</c:v>
                </c:pt>
                <c:pt idx="161">
                  <c:v>213</c:v>
                </c:pt>
                <c:pt idx="162">
                  <c:v>213</c:v>
                </c:pt>
                <c:pt idx="163">
                  <c:v>213</c:v>
                </c:pt>
                <c:pt idx="164">
                  <c:v>213</c:v>
                </c:pt>
                <c:pt idx="165">
                  <c:v>216</c:v>
                </c:pt>
                <c:pt idx="166">
                  <c:v>218</c:v>
                </c:pt>
                <c:pt idx="167">
                  <c:v>220</c:v>
                </c:pt>
                <c:pt idx="169">
                  <c:v>221</c:v>
                </c:pt>
                <c:pt idx="170">
                  <c:v>223</c:v>
                </c:pt>
                <c:pt idx="171">
                  <c:v>223</c:v>
                </c:pt>
                <c:pt idx="172">
                  <c:v>223</c:v>
                </c:pt>
                <c:pt idx="173">
                  <c:v>223</c:v>
                </c:pt>
                <c:pt idx="174">
                  <c:v>224</c:v>
                </c:pt>
                <c:pt idx="175">
                  <c:v>228</c:v>
                </c:pt>
                <c:pt idx="176">
                  <c:v>228</c:v>
                </c:pt>
                <c:pt idx="177">
                  <c:v>228</c:v>
                </c:pt>
                <c:pt idx="178">
                  <c:v>228</c:v>
                </c:pt>
                <c:pt idx="180">
                  <c:v>236</c:v>
                </c:pt>
                <c:pt idx="181">
                  <c:v>239</c:v>
                </c:pt>
                <c:pt idx="182">
                  <c:v>244</c:v>
                </c:pt>
                <c:pt idx="183">
                  <c:v>244</c:v>
                </c:pt>
                <c:pt idx="184">
                  <c:v>244</c:v>
                </c:pt>
                <c:pt idx="185">
                  <c:v>244</c:v>
                </c:pt>
                <c:pt idx="186">
                  <c:v>244</c:v>
                </c:pt>
                <c:pt idx="187">
                  <c:v>244</c:v>
                </c:pt>
                <c:pt idx="188">
                  <c:v>244</c:v>
                </c:pt>
                <c:pt idx="189">
                  <c:v>244</c:v>
                </c:pt>
                <c:pt idx="190">
                  <c:v>244</c:v>
                </c:pt>
                <c:pt idx="194">
                  <c:v>251</c:v>
                </c:pt>
                <c:pt idx="195">
                  <c:v>257</c:v>
                </c:pt>
                <c:pt idx="196">
                  <c:v>263</c:v>
                </c:pt>
                <c:pt idx="197">
                  <c:v>265</c:v>
                </c:pt>
                <c:pt idx="198">
                  <c:v>265</c:v>
                </c:pt>
                <c:pt idx="199">
                  <c:v>265</c:v>
                </c:pt>
                <c:pt idx="200">
                  <c:v>265</c:v>
                </c:pt>
                <c:pt idx="201">
                  <c:v>267</c:v>
                </c:pt>
                <c:pt idx="202">
                  <c:v>273</c:v>
                </c:pt>
                <c:pt idx="203">
                  <c:v>283</c:v>
                </c:pt>
                <c:pt idx="204">
                  <c:v>290</c:v>
                </c:pt>
                <c:pt idx="205">
                  <c:v>290</c:v>
                </c:pt>
                <c:pt idx="206">
                  <c:v>290</c:v>
                </c:pt>
                <c:pt idx="207">
                  <c:v>290</c:v>
                </c:pt>
                <c:pt idx="208">
                  <c:v>290</c:v>
                </c:pt>
                <c:pt idx="209">
                  <c:v>290</c:v>
                </c:pt>
                <c:pt idx="210">
                  <c:v>300</c:v>
                </c:pt>
                <c:pt idx="211">
                  <c:v>306</c:v>
                </c:pt>
                <c:pt idx="212">
                  <c:v>311</c:v>
                </c:pt>
                <c:pt idx="213">
                  <c:v>311</c:v>
                </c:pt>
                <c:pt idx="214">
                  <c:v>311</c:v>
                </c:pt>
                <c:pt idx="215">
                  <c:v>311</c:v>
                </c:pt>
                <c:pt idx="216">
                  <c:v>311</c:v>
                </c:pt>
                <c:pt idx="217">
                  <c:v>311</c:v>
                </c:pt>
                <c:pt idx="218">
                  <c:v>311</c:v>
                </c:pt>
                <c:pt idx="219">
                  <c:v>311</c:v>
                </c:pt>
                <c:pt idx="220">
                  <c:v>311</c:v>
                </c:pt>
                <c:pt idx="221">
                  <c:v>311</c:v>
                </c:pt>
                <c:pt idx="222">
                  <c:v>313</c:v>
                </c:pt>
                <c:pt idx="223">
                  <c:v>315</c:v>
                </c:pt>
                <c:pt idx="237">
                  <c:v>327</c:v>
                </c:pt>
                <c:pt idx="238">
                  <c:v>327</c:v>
                </c:pt>
                <c:pt idx="239">
                  <c:v>327</c:v>
                </c:pt>
                <c:pt idx="240">
                  <c:v>327</c:v>
                </c:pt>
                <c:pt idx="241">
                  <c:v>327</c:v>
                </c:pt>
                <c:pt idx="242">
                  <c:v>327</c:v>
                </c:pt>
                <c:pt idx="243">
                  <c:v>327</c:v>
                </c:pt>
                <c:pt idx="244">
                  <c:v>327</c:v>
                </c:pt>
                <c:pt idx="245">
                  <c:v>327</c:v>
                </c:pt>
                <c:pt idx="247">
                  <c:v>332</c:v>
                </c:pt>
                <c:pt idx="248">
                  <c:v>335</c:v>
                </c:pt>
                <c:pt idx="249">
                  <c:v>339</c:v>
                </c:pt>
                <c:pt idx="250">
                  <c:v>341</c:v>
                </c:pt>
                <c:pt idx="251">
                  <c:v>343</c:v>
                </c:pt>
                <c:pt idx="252">
                  <c:v>343</c:v>
                </c:pt>
                <c:pt idx="253">
                  <c:v>343</c:v>
                </c:pt>
                <c:pt idx="254">
                  <c:v>343</c:v>
                </c:pt>
                <c:pt idx="255">
                  <c:v>343</c:v>
                </c:pt>
                <c:pt idx="256">
                  <c:v>343</c:v>
                </c:pt>
                <c:pt idx="257">
                  <c:v>343</c:v>
                </c:pt>
                <c:pt idx="258">
                  <c:v>343</c:v>
                </c:pt>
                <c:pt idx="259">
                  <c:v>343</c:v>
                </c:pt>
                <c:pt idx="260">
                  <c:v>353</c:v>
                </c:pt>
                <c:pt idx="261">
                  <c:v>355</c:v>
                </c:pt>
                <c:pt idx="262">
                  <c:v>357</c:v>
                </c:pt>
                <c:pt idx="263">
                  <c:v>359</c:v>
                </c:pt>
                <c:pt idx="264">
                  <c:v>361</c:v>
                </c:pt>
                <c:pt idx="265">
                  <c:v>363</c:v>
                </c:pt>
                <c:pt idx="266">
                  <c:v>370</c:v>
                </c:pt>
                <c:pt idx="268">
                  <c:v>375</c:v>
                </c:pt>
                <c:pt idx="272">
                  <c:v>381</c:v>
                </c:pt>
                <c:pt idx="273">
                  <c:v>382</c:v>
                </c:pt>
                <c:pt idx="274">
                  <c:v>384</c:v>
                </c:pt>
                <c:pt idx="275">
                  <c:v>387</c:v>
                </c:pt>
                <c:pt idx="276">
                  <c:v>391</c:v>
                </c:pt>
                <c:pt idx="277">
                  <c:v>393</c:v>
                </c:pt>
                <c:pt idx="281">
                  <c:v>405</c:v>
                </c:pt>
                <c:pt idx="282">
                  <c:v>408</c:v>
                </c:pt>
                <c:pt idx="283">
                  <c:v>410</c:v>
                </c:pt>
                <c:pt idx="284">
                  <c:v>415</c:v>
                </c:pt>
                <c:pt idx="291">
                  <c:v>433</c:v>
                </c:pt>
                <c:pt idx="292">
                  <c:v>435</c:v>
                </c:pt>
                <c:pt idx="293">
                  <c:v>437</c:v>
                </c:pt>
                <c:pt idx="294">
                  <c:v>439</c:v>
                </c:pt>
                <c:pt idx="295">
                  <c:v>449</c:v>
                </c:pt>
                <c:pt idx="298">
                  <c:v>456</c:v>
                </c:pt>
                <c:pt idx="299">
                  <c:v>458</c:v>
                </c:pt>
                <c:pt idx="300">
                  <c:v>458</c:v>
                </c:pt>
                <c:pt idx="301">
                  <c:v>458</c:v>
                </c:pt>
                <c:pt idx="302">
                  <c:v>458</c:v>
                </c:pt>
                <c:pt idx="303">
                  <c:v>458</c:v>
                </c:pt>
                <c:pt idx="304">
                  <c:v>458</c:v>
                </c:pt>
                <c:pt idx="305">
                  <c:v>458</c:v>
                </c:pt>
                <c:pt idx="306">
                  <c:v>458</c:v>
                </c:pt>
                <c:pt idx="307">
                  <c:v>458</c:v>
                </c:pt>
                <c:pt idx="308">
                  <c:v>458</c:v>
                </c:pt>
                <c:pt idx="309">
                  <c:v>460</c:v>
                </c:pt>
                <c:pt idx="310">
                  <c:v>463</c:v>
                </c:pt>
                <c:pt idx="311">
                  <c:v>466</c:v>
                </c:pt>
                <c:pt idx="312">
                  <c:v>468</c:v>
                </c:pt>
                <c:pt idx="313">
                  <c:v>471</c:v>
                </c:pt>
                <c:pt idx="314">
                  <c:v>473</c:v>
                </c:pt>
                <c:pt idx="315">
                  <c:v>475</c:v>
                </c:pt>
                <c:pt idx="316">
                  <c:v>478</c:v>
                </c:pt>
                <c:pt idx="317">
                  <c:v>482</c:v>
                </c:pt>
                <c:pt idx="318">
                  <c:v>485</c:v>
                </c:pt>
                <c:pt idx="322">
                  <c:v>492</c:v>
                </c:pt>
                <c:pt idx="323">
                  <c:v>495</c:v>
                </c:pt>
                <c:pt idx="324">
                  <c:v>497</c:v>
                </c:pt>
                <c:pt idx="325">
                  <c:v>501</c:v>
                </c:pt>
              </c:numCache>
            </c:numRef>
          </c:xVal>
          <c:yVal>
            <c:numRef>
              <c:f>G!$M$3:$M$328</c:f>
              <c:numCache>
                <c:formatCode>General</c:formatCode>
                <c:ptCount val="326"/>
                <c:pt idx="0">
                  <c:v>0</c:v>
                </c:pt>
                <c:pt idx="1">
                  <c:v>10</c:v>
                </c:pt>
                <c:pt idx="2">
                  <c:v>40</c:v>
                </c:pt>
                <c:pt idx="3">
                  <c:v>30</c:v>
                </c:pt>
                <c:pt idx="4">
                  <c:v>600</c:v>
                </c:pt>
                <c:pt idx="5">
                  <c:v>0</c:v>
                </c:pt>
                <c:pt idx="6">
                  <c:v>30</c:v>
                </c:pt>
                <c:pt idx="7">
                  <c:v>0</c:v>
                </c:pt>
                <c:pt idx="8">
                  <c:v>600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1000</c:v>
                </c:pt>
                <c:pt idx="14">
                  <c:v>0</c:v>
                </c:pt>
                <c:pt idx="15">
                  <c:v>500</c:v>
                </c:pt>
                <c:pt idx="16">
                  <c:v>20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400</c:v>
                </c:pt>
                <c:pt idx="26">
                  <c:v>200</c:v>
                </c:pt>
                <c:pt idx="27">
                  <c:v>4</c:v>
                </c:pt>
                <c:pt idx="28">
                  <c:v>0</c:v>
                </c:pt>
                <c:pt idx="29">
                  <c:v>30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200</c:v>
                </c:pt>
                <c:pt idx="62">
                  <c:v>100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70</c:v>
                </c:pt>
                <c:pt idx="72">
                  <c:v>0</c:v>
                </c:pt>
                <c:pt idx="73">
                  <c:v>0</c:v>
                </c:pt>
                <c:pt idx="74">
                  <c:v>2000</c:v>
                </c:pt>
                <c:pt idx="75">
                  <c:v>30</c:v>
                </c:pt>
                <c:pt idx="76">
                  <c:v>10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200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50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50</c:v>
                </c:pt>
                <c:pt idx="106">
                  <c:v>0</c:v>
                </c:pt>
                <c:pt idx="107">
                  <c:v>200</c:v>
                </c:pt>
                <c:pt idx="108">
                  <c:v>100</c:v>
                </c:pt>
                <c:pt idx="109">
                  <c:v>50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10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20000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200</c:v>
                </c:pt>
                <c:pt idx="126">
                  <c:v>20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80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10</c:v>
                </c:pt>
                <c:pt idx="142">
                  <c:v>0</c:v>
                </c:pt>
                <c:pt idx="143">
                  <c:v>10</c:v>
                </c:pt>
                <c:pt idx="144">
                  <c:v>40</c:v>
                </c:pt>
                <c:pt idx="145">
                  <c:v>2000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20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20000</c:v>
                </c:pt>
                <c:pt idx="171">
                  <c:v>0</c:v>
                </c:pt>
                <c:pt idx="172">
                  <c:v>200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20000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20</c:v>
                </c:pt>
                <c:pt idx="181">
                  <c:v>0</c:v>
                </c:pt>
                <c:pt idx="182">
                  <c:v>20000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40</c:v>
                </c:pt>
                <c:pt idx="198">
                  <c:v>100000</c:v>
                </c:pt>
                <c:pt idx="199">
                  <c:v>20000</c:v>
                </c:pt>
                <c:pt idx="200">
                  <c:v>2000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100000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2000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20000</c:v>
                </c:pt>
                <c:pt idx="239">
                  <c:v>1000</c:v>
                </c:pt>
                <c:pt idx="240">
                  <c:v>500</c:v>
                </c:pt>
                <c:pt idx="241">
                  <c:v>300</c:v>
                </c:pt>
                <c:pt idx="242">
                  <c:v>200</c:v>
                </c:pt>
                <c:pt idx="243">
                  <c:v>200</c:v>
                </c:pt>
                <c:pt idx="244">
                  <c:v>200</c:v>
                </c:pt>
                <c:pt idx="245">
                  <c:v>200</c:v>
                </c:pt>
                <c:pt idx="246">
                  <c:v>0</c:v>
                </c:pt>
                <c:pt idx="247">
                  <c:v>200</c:v>
                </c:pt>
                <c:pt idx="248">
                  <c:v>20</c:v>
                </c:pt>
                <c:pt idx="249">
                  <c:v>0</c:v>
                </c:pt>
                <c:pt idx="250">
                  <c:v>0</c:v>
                </c:pt>
                <c:pt idx="251">
                  <c:v>20000</c:v>
                </c:pt>
                <c:pt idx="252">
                  <c:v>1000</c:v>
                </c:pt>
                <c:pt idx="253">
                  <c:v>500</c:v>
                </c:pt>
                <c:pt idx="254">
                  <c:v>500</c:v>
                </c:pt>
                <c:pt idx="255">
                  <c:v>300</c:v>
                </c:pt>
                <c:pt idx="256">
                  <c:v>200</c:v>
                </c:pt>
                <c:pt idx="257">
                  <c:v>200</c:v>
                </c:pt>
                <c:pt idx="258">
                  <c:v>200</c:v>
                </c:pt>
                <c:pt idx="259">
                  <c:v>100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30</c:v>
                </c:pt>
                <c:pt idx="265">
                  <c:v>100</c:v>
                </c:pt>
                <c:pt idx="266">
                  <c:v>0</c:v>
                </c:pt>
                <c:pt idx="267">
                  <c:v>0</c:v>
                </c:pt>
                <c:pt idx="268">
                  <c:v>500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20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10000</c:v>
                </c:pt>
                <c:pt idx="284">
                  <c:v>1000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500</c:v>
                </c:pt>
                <c:pt idx="292">
                  <c:v>0</c:v>
                </c:pt>
                <c:pt idx="293">
                  <c:v>500</c:v>
                </c:pt>
                <c:pt idx="294">
                  <c:v>30</c:v>
                </c:pt>
                <c:pt idx="295">
                  <c:v>10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100000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70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F27-44F7-A6FD-1AEC8022D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34568336"/>
        <c:axId val="-1734567792"/>
      </c:scatterChart>
      <c:valAx>
        <c:axId val="-1734568336"/>
        <c:scaling>
          <c:orientation val="minMax"/>
          <c:max val="520"/>
          <c:min val="1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</a:t>
                </a:r>
                <a:endParaRPr lang="he-I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1734567792"/>
        <c:crosses val="autoZero"/>
        <c:crossBetween val="midCat"/>
      </c:valAx>
      <c:valAx>
        <c:axId val="-1734567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CFU/ml</a:t>
                </a:r>
              </a:p>
            </c:rich>
          </c:tx>
          <c:layout>
            <c:manualLayout>
              <c:xMode val="edge"/>
              <c:yMode val="edge"/>
              <c:x val="3.0555548872364637E-2"/>
              <c:y val="0.397804753572470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1734568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0.03045</cdr:x>
      <cdr:y>0.03928</cdr:y>
    </cdr:from>
    <cdr:to>
      <cdr:x>0.77733</cdr:x>
      <cdr:y>0.14025</cdr:y>
    </cdr:to>
    <cdr:sp macro="" textlink="">
      <cdr:nvSpPr>
        <cdr:cNvPr id="2" name="מלבן 1">
          <a:extLst xmlns:a="http://schemas.openxmlformats.org/drawingml/2006/main">
            <a:ext uri="{FF2B5EF4-FFF2-40B4-BE49-F238E27FC236}">
              <a16:creationId xmlns:a16="http://schemas.microsoft.com/office/drawing/2014/main" id="{080EE95B-C473-44F8-B340-430B47D4E9FB}"/>
            </a:ext>
          </a:extLst>
        </cdr:cNvPr>
        <cdr:cNvSpPr/>
      </cdr:nvSpPr>
      <cdr:spPr>
        <a:xfrm xmlns:a="http://schemas.openxmlformats.org/drawingml/2006/main">
          <a:off x="104425" y="80812"/>
          <a:ext cx="2561051" cy="207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3 m3/h (3.6  pool volume changes per day), pH 7.6  </a:t>
          </a:r>
          <a:endParaRPr lang="he-IL" sz="1200" dirty="0"/>
        </a:p>
      </cdr:txBody>
    </cdr:sp>
  </cdr:relSizeAnchor>
  <cdr:relSizeAnchor xmlns:cdr="http://schemas.openxmlformats.org/drawingml/2006/chartDrawing">
    <cdr:from>
      <cdr:x>0.55352</cdr:x>
      <cdr:y>0.18769</cdr:y>
    </cdr:from>
    <cdr:to>
      <cdr:x>0.8439</cdr:x>
      <cdr:y>0.28867</cdr:y>
    </cdr:to>
    <cdr:sp macro="" textlink="">
      <cdr:nvSpPr>
        <cdr:cNvPr id="3" name="מלבן 2">
          <a:extLst xmlns:a="http://schemas.openxmlformats.org/drawingml/2006/main">
            <a:ext uri="{FF2B5EF4-FFF2-40B4-BE49-F238E27FC236}">
              <a16:creationId xmlns:a16="http://schemas.microsoft.com/office/drawing/2014/main" id="{AA5B557D-6D24-4B49-8DE5-FB09710DCB32}"/>
            </a:ext>
          </a:extLst>
        </cdr:cNvPr>
        <cdr:cNvSpPr/>
      </cdr:nvSpPr>
      <cdr:spPr>
        <a:xfrm xmlns:a="http://schemas.openxmlformats.org/drawingml/2006/main">
          <a:off x="2530715" y="514883"/>
          <a:ext cx="1327607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0.2ppmCu</a:t>
          </a:r>
          <a:r>
            <a:rPr lang="en-US" sz="1200" baseline="30000" dirty="0"/>
            <a:t>+2</a:t>
          </a:r>
          <a:r>
            <a:rPr lang="en-US" sz="1200" dirty="0"/>
            <a:t> ,20 </a:t>
          </a:r>
          <a:r>
            <a:rPr lang="en-US" sz="1200" baseline="30000" dirty="0"/>
            <a:t>0</a:t>
          </a:r>
          <a:r>
            <a:rPr lang="en-US" sz="1200" dirty="0"/>
            <a:t>C</a:t>
          </a:r>
          <a:endParaRPr lang="he-IL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E828412-6C1A-40DC-ABCF-BE76F2BC42A9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03225CA-1491-4717-BC73-2F13852A50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331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9a9fec9f2_3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e9a9fec9f2_3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e9a9fec9f2_3_7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00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9a9fec9f2_3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e9a9fec9f2_3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e9a9fec9f2_3_7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48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A6230-2B43-4C67-BCB4-1395E2ED706E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4716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A6230-2B43-4C67-BCB4-1395E2ED706E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302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985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046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248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667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9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570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523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48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959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14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752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5E742-20ED-413C-8E94-A2084C91B74D}" type="datetimeFigureOut">
              <a:rPr lang="he-IL" smtClean="0"/>
              <a:t>י"ז/כסלו/תשפ"ו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802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svg"/><Relationship Id="rId7" Type="http://schemas.openxmlformats.org/officeDocument/2006/relationships/image" Target="../media/image52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ground-water-and-drinking-water/national-primary-drinking-water-regulations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svg"/><Relationship Id="rId3" Type="http://schemas.openxmlformats.org/officeDocument/2006/relationships/image" Target="../media/image56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17" Type="http://schemas.openxmlformats.org/officeDocument/2006/relationships/image" Target="../media/image14.svg"/><Relationship Id="rId2" Type="http://schemas.openxmlformats.org/officeDocument/2006/relationships/image" Target="../media/image55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.svg"/><Relationship Id="rId15" Type="http://schemas.openxmlformats.org/officeDocument/2006/relationships/image" Target="../media/image66.svg"/><Relationship Id="rId10" Type="http://schemas.openxmlformats.org/officeDocument/2006/relationships/image" Target="../media/image61.png"/><Relationship Id="rId4" Type="http://schemas.openxmlformats.org/officeDocument/2006/relationships/image" Target="../media/image4.png"/><Relationship Id="rId9" Type="http://schemas.openxmlformats.org/officeDocument/2006/relationships/image" Target="../media/image60.svg"/><Relationship Id="rId1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1.jpg"/><Relationship Id="rId7" Type="http://schemas.openxmlformats.org/officeDocument/2006/relationships/image" Target="../media/image30.sv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70.svg"/><Relationship Id="rId5" Type="http://schemas.openxmlformats.org/officeDocument/2006/relationships/image" Target="../media/image3.svg"/><Relationship Id="rId10" Type="http://schemas.openxmlformats.org/officeDocument/2006/relationships/image" Target="../media/image69.png"/><Relationship Id="rId4" Type="http://schemas.openxmlformats.org/officeDocument/2006/relationships/image" Target="../media/image2.png"/><Relationship Id="rId9" Type="http://schemas.openxmlformats.org/officeDocument/2006/relationships/image" Target="../media/image6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.jp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70.svg"/><Relationship Id="rId5" Type="http://schemas.openxmlformats.org/officeDocument/2006/relationships/image" Target="../media/image3.svg"/><Relationship Id="rId10" Type="http://schemas.openxmlformats.org/officeDocument/2006/relationships/image" Target="../media/image69.png"/><Relationship Id="rId4" Type="http://schemas.openxmlformats.org/officeDocument/2006/relationships/image" Target="../media/image2.png"/><Relationship Id="rId9" Type="http://schemas.openxmlformats.org/officeDocument/2006/relationships/image" Target="../media/image6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2.sv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0.jpeg"/><Relationship Id="rId3" Type="http://schemas.openxmlformats.org/officeDocument/2006/relationships/image" Target="../media/image5.svg"/><Relationship Id="rId7" Type="http://schemas.openxmlformats.org/officeDocument/2006/relationships/image" Target="../media/image17.png"/><Relationship Id="rId12" Type="http://schemas.openxmlformats.org/officeDocument/2006/relationships/hyperlink" Target="https://dermnetnz.org/topics/aeromonas-skin-infectio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ck/a?!&amp;&amp;p=75a1fd2d91ba0e9efee1d60b03079eda180ff7ff2ab6ded91dbfca8fd927455eJmltdHM9MTc2NDk3OTIwMA&amp;ptn=3&amp;ver=2&amp;hsh=4&amp;fclid=06729f08-b29a-61d5-0b66-8c81b3e76008&amp;psq=+spa+infected&amp;u=a1aHR0cHM6Ly9teS5jbGV2ZWxhbmRjbGluaWMub3JnL2hlYWx0aC9kaXNlYXNlcy8yMzM1OC1ob3QtdHViLWZvbGxpY3VsaXRpcw&amp;ntb=1" TargetMode="External"/><Relationship Id="rId11" Type="http://schemas.openxmlformats.org/officeDocument/2006/relationships/hyperlink" Target="https://dermnetnz.org/topics/pseudomonas-skin-infections" TargetMode="External"/><Relationship Id="rId5" Type="http://schemas.openxmlformats.org/officeDocument/2006/relationships/image" Target="../media/image16.svg"/><Relationship Id="rId10" Type="http://schemas.openxmlformats.org/officeDocument/2006/relationships/hyperlink" Target="https://dermnetnz.org/topics/folliculitis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9.jpeg"/><Relationship Id="rId14" Type="http://schemas.openxmlformats.org/officeDocument/2006/relationships/hyperlink" Target="https://www.medicinenet.com/ear_infection/article.ht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5.sv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16.sv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26.sv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hyperlink" Target="https://link.springer.com/journal/284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hyperlink" Target="https://link.springer.com/article/10.1007/s00284-019-01794-6%202019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link.springer.com/journal/28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27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2.png"/><Relationship Id="rId21" Type="http://schemas.openxmlformats.org/officeDocument/2006/relationships/image" Target="../media/image37.png"/><Relationship Id="rId7" Type="http://schemas.openxmlformats.org/officeDocument/2006/relationships/image" Target="../media/image6.png"/><Relationship Id="rId12" Type="http://schemas.openxmlformats.org/officeDocument/2006/relationships/image" Target="../media/image26.sv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.jpg"/><Relationship Id="rId16" Type="http://schemas.openxmlformats.org/officeDocument/2006/relationships/image" Target="../media/image32.png"/><Relationship Id="rId20" Type="http://schemas.openxmlformats.org/officeDocument/2006/relationships/image" Target="../media/image36.sv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25.png"/><Relationship Id="rId24" Type="http://schemas.openxmlformats.org/officeDocument/2006/relationships/image" Target="../media/image40.png"/><Relationship Id="rId5" Type="http://schemas.openxmlformats.org/officeDocument/2006/relationships/image" Target="../media/image4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8.png"/><Relationship Id="rId19" Type="http://schemas.openxmlformats.org/officeDocument/2006/relationships/image" Target="../media/image35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30.svg"/><Relationship Id="rId22" Type="http://schemas.openxmlformats.org/officeDocument/2006/relationships/image" Target="../media/image38.svg"/><Relationship Id="rId27" Type="http://schemas.openxmlformats.org/officeDocument/2006/relationships/image" Target="../media/image43.svg"/><Relationship Id="rId30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75974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27115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0584" y="-742299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60042D0-FF88-9297-C4A2-B9B5E6A68C28}"/>
              </a:ext>
            </a:extLst>
          </p:cNvPr>
          <p:cNvSpPr txBox="1"/>
          <p:nvPr/>
        </p:nvSpPr>
        <p:spPr>
          <a:xfrm>
            <a:off x="1588763" y="5020459"/>
            <a:ext cx="55778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www.coppter.co.il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magal@coppter.co.il</a:t>
            </a:r>
            <a:endParaRPr lang="he-I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23B1297-A5A9-422D-ADA2-C861468D7594}"/>
              </a:ext>
            </a:extLst>
          </p:cNvPr>
          <p:cNvSpPr txBox="1"/>
          <p:nvPr/>
        </p:nvSpPr>
        <p:spPr>
          <a:xfrm>
            <a:off x="2091683" y="409044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  <a:cs typeface="+mj-cs"/>
              </a:rPr>
              <a:t>A new era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  <a:cs typeface="+mj-cs"/>
              </a:rPr>
              <a:t>of </a:t>
            </a:r>
            <a:r>
              <a:rPr lang="en-US" sz="1800" b="1" dirty="0">
                <a:solidFill>
                  <a:schemeClr val="bg1"/>
                </a:solidFill>
                <a:cs typeface="+mj-cs"/>
              </a:rPr>
              <a:t>environmentally friendly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+mj-cs"/>
              </a:rPr>
              <a:t>&amp;</a:t>
            </a:r>
            <a:r>
              <a:rPr lang="en-US" sz="1800" b="1" dirty="0">
                <a:solidFill>
                  <a:schemeClr val="bg1"/>
                </a:solidFill>
                <a:cs typeface="+mj-cs"/>
              </a:rPr>
              <a:t> chlorine-free Safe 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+mj-cs"/>
              </a:rPr>
              <a:t>Water</a:t>
            </a:r>
            <a:endParaRPr lang="he-IL" sz="1800" b="1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B87BA522-627F-459B-8EE0-7A57CA632D40}"/>
              </a:ext>
            </a:extLst>
          </p:cNvPr>
          <p:cNvGrpSpPr/>
          <p:nvPr/>
        </p:nvGrpSpPr>
        <p:grpSpPr>
          <a:xfrm>
            <a:off x="1839286" y="918259"/>
            <a:ext cx="5465425" cy="3221491"/>
            <a:chOff x="1839286" y="918259"/>
            <a:chExt cx="5465425" cy="3221491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DF427456-F71C-434B-942F-0DAF8872B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39286" y="918259"/>
              <a:ext cx="5465425" cy="3221491"/>
            </a:xfrm>
            <a:prstGeom prst="rect">
              <a:avLst/>
            </a:prstGeom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77EBF0BD-2370-468E-A30F-54A567CB6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090" y="2289438"/>
              <a:ext cx="2179435" cy="433135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4" name="מלבן 3">
            <a:extLst>
              <a:ext uri="{FF2B5EF4-FFF2-40B4-BE49-F238E27FC236}">
                <a16:creationId xmlns:a16="http://schemas.microsoft.com/office/drawing/2014/main" id="{6CD4330E-2986-4731-99F2-87B1733C5ADF}"/>
              </a:ext>
            </a:extLst>
          </p:cNvPr>
          <p:cNvSpPr/>
          <p:nvPr/>
        </p:nvSpPr>
        <p:spPr>
          <a:xfrm>
            <a:off x="2094891" y="85183"/>
            <a:ext cx="4899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Sapa and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Mikve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he-IL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684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4D0BC-8C9C-CEEF-5631-CC0F37EAB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2E5D007-52B3-BC3B-11B2-CD981CCE1A8A}"/>
              </a:ext>
            </a:extLst>
          </p:cNvPr>
          <p:cNvSpPr txBox="1"/>
          <p:nvPr/>
        </p:nvSpPr>
        <p:spPr>
          <a:xfrm>
            <a:off x="197141" y="144513"/>
            <a:ext cx="647201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Our Journey to Innovation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From Lab to Pool</a:t>
            </a:r>
            <a:endParaRPr lang="he-IL" sz="2800" b="1" dirty="0">
              <a:solidFill>
                <a:schemeClr val="accent1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2137E6F-3D17-651C-766F-2D5F48FCA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7922" y="223904"/>
            <a:ext cx="1862796" cy="558839"/>
          </a:xfrm>
          <a:prstGeom prst="rect">
            <a:avLst/>
          </a:prstGeom>
        </p:spPr>
      </p:pic>
      <p:grpSp>
        <p:nvGrpSpPr>
          <p:cNvPr id="57" name="Group 97">
            <a:extLst>
              <a:ext uri="{FF2B5EF4-FFF2-40B4-BE49-F238E27FC236}">
                <a16:creationId xmlns:a16="http://schemas.microsoft.com/office/drawing/2014/main" id="{09842455-C342-A396-B051-DA419F5EC607}"/>
              </a:ext>
            </a:extLst>
          </p:cNvPr>
          <p:cNvGrpSpPr/>
          <p:nvPr/>
        </p:nvGrpSpPr>
        <p:grpSpPr>
          <a:xfrm>
            <a:off x="-78326" y="1865304"/>
            <a:ext cx="2931580" cy="2740942"/>
            <a:chOff x="-388205" y="3181656"/>
            <a:chExt cx="2937332" cy="2434459"/>
          </a:xfrm>
        </p:grpSpPr>
        <p:sp>
          <p:nvSpPr>
            <p:cNvPr id="59" name="TextBox 21">
              <a:extLst>
                <a:ext uri="{FF2B5EF4-FFF2-40B4-BE49-F238E27FC236}">
                  <a16:creationId xmlns:a16="http://schemas.microsoft.com/office/drawing/2014/main" id="{5EEC170A-B9B6-C07A-BE0D-367628B00DEB}"/>
                </a:ext>
              </a:extLst>
            </p:cNvPr>
            <p:cNvSpPr txBox="1"/>
            <p:nvPr/>
          </p:nvSpPr>
          <p:spPr>
            <a:xfrm>
              <a:off x="-70081" y="3181656"/>
              <a:ext cx="2619208" cy="73807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/>
                <a:t>50L POC: Electrochemical Monovalent Copper (Cu+) Generation</a:t>
              </a:r>
              <a:endParaRPr lang="he-IL" sz="16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2" name="Graphic 7">
              <a:extLst>
                <a:ext uri="{FF2B5EF4-FFF2-40B4-BE49-F238E27FC236}">
                  <a16:creationId xmlns:a16="http://schemas.microsoft.com/office/drawing/2014/main" id="{91AA4720-5481-AB3B-53BB-49128D77A990}"/>
                </a:ext>
              </a:extLst>
            </p:cNvPr>
            <p:cNvSpPr/>
            <p:nvPr/>
          </p:nvSpPr>
          <p:spPr>
            <a:xfrm>
              <a:off x="56814" y="3973037"/>
              <a:ext cx="1435617" cy="1273228"/>
            </a:xfrm>
            <a:custGeom>
              <a:avLst/>
              <a:gdLst>
                <a:gd name="connsiteX0" fmla="*/ 740644 w 740644"/>
                <a:gd name="connsiteY0" fmla="*/ 370322 h 740644"/>
                <a:gd name="connsiteX1" fmla="*/ 370322 w 740644"/>
                <a:gd name="connsiteY1" fmla="*/ 740644 h 740644"/>
                <a:gd name="connsiteX2" fmla="*/ 0 w 740644"/>
                <a:gd name="connsiteY2" fmla="*/ 370322 h 740644"/>
                <a:gd name="connsiteX3" fmla="*/ 370322 w 740644"/>
                <a:gd name="connsiteY3" fmla="*/ 0 h 740644"/>
                <a:gd name="connsiteX4" fmla="*/ 740644 w 740644"/>
                <a:gd name="connsiteY4" fmla="*/ 370322 h 7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0644" h="740644">
                  <a:moveTo>
                    <a:pt x="740644" y="370322"/>
                  </a:moveTo>
                  <a:cubicBezTo>
                    <a:pt x="740644" y="574845"/>
                    <a:pt x="574845" y="740644"/>
                    <a:pt x="370322" y="740644"/>
                  </a:cubicBezTo>
                  <a:cubicBezTo>
                    <a:pt x="165799" y="740644"/>
                    <a:pt x="0" y="574845"/>
                    <a:pt x="0" y="370322"/>
                  </a:cubicBezTo>
                  <a:cubicBezTo>
                    <a:pt x="0" y="165799"/>
                    <a:pt x="165799" y="0"/>
                    <a:pt x="370322" y="0"/>
                  </a:cubicBezTo>
                  <a:cubicBezTo>
                    <a:pt x="574845" y="0"/>
                    <a:pt x="740644" y="165799"/>
                    <a:pt x="740644" y="370322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12809" cap="flat">
              <a:solidFill>
                <a:srgbClr val="2384C7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 dirty="0"/>
            </a:p>
          </p:txBody>
        </p:sp>
        <p:sp>
          <p:nvSpPr>
            <p:cNvPr id="58" name="TextBox 14">
              <a:extLst>
                <a:ext uri="{FF2B5EF4-FFF2-40B4-BE49-F238E27FC236}">
                  <a16:creationId xmlns:a16="http://schemas.microsoft.com/office/drawing/2014/main" id="{BE7FC0C3-B47C-98E5-937E-85B557B7CDCF}"/>
                </a:ext>
              </a:extLst>
            </p:cNvPr>
            <p:cNvSpPr txBox="1"/>
            <p:nvPr/>
          </p:nvSpPr>
          <p:spPr>
            <a:xfrm>
              <a:off x="-388205" y="5288080"/>
              <a:ext cx="1695389" cy="32803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>
                  <a:ln w="0"/>
                </a:rPr>
                <a:t> To </a:t>
              </a:r>
              <a:r>
                <a:rPr lang="he-IL" b="1" dirty="0">
                  <a:ln w="0"/>
                </a:rPr>
                <a:t>2022</a:t>
              </a:r>
            </a:p>
          </p:txBody>
        </p:sp>
      </p:grpSp>
      <p:sp>
        <p:nvSpPr>
          <p:cNvPr id="64" name="TextBox 15">
            <a:extLst>
              <a:ext uri="{FF2B5EF4-FFF2-40B4-BE49-F238E27FC236}">
                <a16:creationId xmlns:a16="http://schemas.microsoft.com/office/drawing/2014/main" id="{792E2F38-8368-5A7C-168A-B00CA09951C7}"/>
              </a:ext>
            </a:extLst>
          </p:cNvPr>
          <p:cNvSpPr txBox="1"/>
          <p:nvPr/>
        </p:nvSpPr>
        <p:spPr>
          <a:xfrm>
            <a:off x="5099390" y="2573298"/>
            <a:ext cx="9446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ln w="0"/>
              </a:rPr>
              <a:t>2023</a:t>
            </a:r>
            <a:endParaRPr lang="he-IL" sz="2000" b="1" dirty="0">
              <a:ln w="0"/>
            </a:endParaRPr>
          </a:p>
        </p:txBody>
      </p:sp>
      <p:grpSp>
        <p:nvGrpSpPr>
          <p:cNvPr id="65" name="Group 99">
            <a:extLst>
              <a:ext uri="{FF2B5EF4-FFF2-40B4-BE49-F238E27FC236}">
                <a16:creationId xmlns:a16="http://schemas.microsoft.com/office/drawing/2014/main" id="{9179BD46-21C9-4DE5-58FF-9F437E8BBC0E}"/>
              </a:ext>
            </a:extLst>
          </p:cNvPr>
          <p:cNvGrpSpPr/>
          <p:nvPr/>
        </p:nvGrpSpPr>
        <p:grpSpPr>
          <a:xfrm>
            <a:off x="3187898" y="1342767"/>
            <a:ext cx="2739389" cy="2461061"/>
            <a:chOff x="2142659" y="1783692"/>
            <a:chExt cx="2235750" cy="2101783"/>
          </a:xfrm>
        </p:grpSpPr>
        <p:sp>
          <p:nvSpPr>
            <p:cNvPr id="66" name="TextBox 23">
              <a:extLst>
                <a:ext uri="{FF2B5EF4-FFF2-40B4-BE49-F238E27FC236}">
                  <a16:creationId xmlns:a16="http://schemas.microsoft.com/office/drawing/2014/main" id="{BFC9A6C0-328E-8D5B-D92A-667717EE19BF}"/>
                </a:ext>
              </a:extLst>
            </p:cNvPr>
            <p:cNvSpPr txBox="1"/>
            <p:nvPr/>
          </p:nvSpPr>
          <p:spPr>
            <a:xfrm>
              <a:off x="2142659" y="1783692"/>
              <a:ext cx="2235750" cy="78853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Scaled up technology demonstration to a 20 cubic meter research pool</a:t>
              </a:r>
              <a:endParaRPr lang="he-IL" sz="1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9" name="Graphic 9">
              <a:extLst>
                <a:ext uri="{FF2B5EF4-FFF2-40B4-BE49-F238E27FC236}">
                  <a16:creationId xmlns:a16="http://schemas.microsoft.com/office/drawing/2014/main" id="{FE2C314A-5BFC-30FC-8150-5870240F4C5A}"/>
                </a:ext>
              </a:extLst>
            </p:cNvPr>
            <p:cNvSpPr/>
            <p:nvPr/>
          </p:nvSpPr>
          <p:spPr>
            <a:xfrm>
              <a:off x="2154159" y="2578396"/>
              <a:ext cx="1286557" cy="1307079"/>
            </a:xfrm>
            <a:custGeom>
              <a:avLst/>
              <a:gdLst>
                <a:gd name="connsiteX0" fmla="*/ 740644 w 740644"/>
                <a:gd name="connsiteY0" fmla="*/ 370322 h 740644"/>
                <a:gd name="connsiteX1" fmla="*/ 370322 w 740644"/>
                <a:gd name="connsiteY1" fmla="*/ 740644 h 740644"/>
                <a:gd name="connsiteX2" fmla="*/ 0 w 740644"/>
                <a:gd name="connsiteY2" fmla="*/ 370322 h 740644"/>
                <a:gd name="connsiteX3" fmla="*/ 370322 w 740644"/>
                <a:gd name="connsiteY3" fmla="*/ 0 h 740644"/>
                <a:gd name="connsiteX4" fmla="*/ 740644 w 740644"/>
                <a:gd name="connsiteY4" fmla="*/ 370322 h 7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0644" h="740644">
                  <a:moveTo>
                    <a:pt x="740644" y="370322"/>
                  </a:moveTo>
                  <a:cubicBezTo>
                    <a:pt x="740644" y="574845"/>
                    <a:pt x="574845" y="740644"/>
                    <a:pt x="370322" y="740644"/>
                  </a:cubicBezTo>
                  <a:cubicBezTo>
                    <a:pt x="165799" y="740644"/>
                    <a:pt x="0" y="574845"/>
                    <a:pt x="0" y="370322"/>
                  </a:cubicBezTo>
                  <a:cubicBezTo>
                    <a:pt x="0" y="165799"/>
                    <a:pt x="165799" y="0"/>
                    <a:pt x="370322" y="0"/>
                  </a:cubicBezTo>
                  <a:cubicBezTo>
                    <a:pt x="574845" y="0"/>
                    <a:pt x="740644" y="165799"/>
                    <a:pt x="740644" y="370322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12809" cap="flat">
              <a:solidFill>
                <a:srgbClr val="1FC5D4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cxnSp>
          <p:nvCxnSpPr>
            <p:cNvPr id="70" name="Straight Connector 92">
              <a:extLst>
                <a:ext uri="{FF2B5EF4-FFF2-40B4-BE49-F238E27FC236}">
                  <a16:creationId xmlns:a16="http://schemas.microsoft.com/office/drawing/2014/main" id="{95FD7879-733F-7385-1D58-2FE2CFB70AD9}"/>
                </a:ext>
              </a:extLst>
            </p:cNvPr>
            <p:cNvCxnSpPr>
              <a:cxnSpLocks/>
            </p:cNvCxnSpPr>
            <p:nvPr/>
          </p:nvCxnSpPr>
          <p:spPr>
            <a:xfrm>
              <a:off x="3217965" y="1997364"/>
              <a:ext cx="342900" cy="0"/>
            </a:xfrm>
            <a:prstGeom prst="line">
              <a:avLst/>
            </a:prstGeom>
            <a:ln w="12700">
              <a:solidFill>
                <a:srgbClr val="1FC5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103">
            <a:extLst>
              <a:ext uri="{FF2B5EF4-FFF2-40B4-BE49-F238E27FC236}">
                <a16:creationId xmlns:a16="http://schemas.microsoft.com/office/drawing/2014/main" id="{F37B34E5-D09C-334E-4017-9D259721270E}"/>
              </a:ext>
            </a:extLst>
          </p:cNvPr>
          <p:cNvGrpSpPr/>
          <p:nvPr/>
        </p:nvGrpSpPr>
        <p:grpSpPr>
          <a:xfrm>
            <a:off x="6131328" y="66682"/>
            <a:ext cx="2739390" cy="2906727"/>
            <a:chOff x="6687576" y="2010983"/>
            <a:chExt cx="2096274" cy="2222690"/>
          </a:xfrm>
        </p:grpSpPr>
        <p:sp>
          <p:nvSpPr>
            <p:cNvPr id="79" name="TextBox 20">
              <a:extLst>
                <a:ext uri="{FF2B5EF4-FFF2-40B4-BE49-F238E27FC236}">
                  <a16:creationId xmlns:a16="http://schemas.microsoft.com/office/drawing/2014/main" id="{DE3FD7B5-37C6-2D28-A5FA-CF8109CAE44D}"/>
                </a:ext>
              </a:extLst>
            </p:cNvPr>
            <p:cNvSpPr txBox="1"/>
            <p:nvPr/>
          </p:nvSpPr>
          <p:spPr>
            <a:xfrm>
              <a:off x="7325296" y="3927720"/>
              <a:ext cx="722844" cy="30595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2000" b="1" dirty="0">
                  <a:ln w="0"/>
                </a:rPr>
                <a:t>2024</a:t>
              </a:r>
              <a:r>
                <a:rPr lang="he-IL" sz="2000" b="1" dirty="0">
                  <a:ln w="0"/>
                </a:rPr>
                <a:t>-5</a:t>
              </a:r>
            </a:p>
          </p:txBody>
        </p:sp>
        <p:sp>
          <p:nvSpPr>
            <p:cNvPr id="80" name="TextBox 27">
              <a:extLst>
                <a:ext uri="{FF2B5EF4-FFF2-40B4-BE49-F238E27FC236}">
                  <a16:creationId xmlns:a16="http://schemas.microsoft.com/office/drawing/2014/main" id="{77C8B08A-7CCD-1C00-AD19-1B41B96BE0AD}"/>
                </a:ext>
              </a:extLst>
            </p:cNvPr>
            <p:cNvSpPr txBox="1"/>
            <p:nvPr/>
          </p:nvSpPr>
          <p:spPr>
            <a:xfrm>
              <a:off x="6687576" y="2821502"/>
              <a:ext cx="2096274" cy="9178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Beta system demonstrations in pools up to 250m³, with ongoing product improvements</a:t>
              </a:r>
              <a:endParaRPr lang="he-IL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83" name="Straight Connector 96">
              <a:extLst>
                <a:ext uri="{FF2B5EF4-FFF2-40B4-BE49-F238E27FC236}">
                  <a16:creationId xmlns:a16="http://schemas.microsoft.com/office/drawing/2014/main" id="{CA515A7B-C3C1-D9DE-16C7-BC231E0D00CF}"/>
                </a:ext>
              </a:extLst>
            </p:cNvPr>
            <p:cNvCxnSpPr>
              <a:cxnSpLocks/>
            </p:cNvCxnSpPr>
            <p:nvPr/>
          </p:nvCxnSpPr>
          <p:spPr>
            <a:xfrm>
              <a:off x="6982398" y="2010983"/>
              <a:ext cx="342900" cy="0"/>
            </a:xfrm>
            <a:prstGeom prst="line">
              <a:avLst/>
            </a:prstGeom>
            <a:ln w="12700">
              <a:solidFill>
                <a:srgbClr val="2384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חץ: ימינה 84">
            <a:extLst>
              <a:ext uri="{FF2B5EF4-FFF2-40B4-BE49-F238E27FC236}">
                <a16:creationId xmlns:a16="http://schemas.microsoft.com/office/drawing/2014/main" id="{8830C42A-64DC-37CF-071B-4D81845E2CEB}"/>
              </a:ext>
            </a:extLst>
          </p:cNvPr>
          <p:cNvSpPr/>
          <p:nvPr/>
        </p:nvSpPr>
        <p:spPr>
          <a:xfrm rot="20441749">
            <a:off x="172669" y="2412166"/>
            <a:ext cx="8798660" cy="1736828"/>
          </a:xfrm>
          <a:prstGeom prst="rightArrow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id="{A028EDE0-02B6-A340-FDEA-5338F018135C}"/>
              </a:ext>
            </a:extLst>
          </p:cNvPr>
          <p:cNvPicPr/>
          <p:nvPr/>
        </p:nvPicPr>
        <p:blipFill>
          <a:blip r:embed="rId6"/>
          <a:srcRect l="63846" t="18900" r="22564" b="50000"/>
          <a:stretch/>
        </p:blipFill>
        <p:spPr>
          <a:xfrm>
            <a:off x="6694947" y="3221065"/>
            <a:ext cx="1528412" cy="16011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6F0AD8A9-F95E-4F26-8B93-D65E90BA33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499" y="2251525"/>
            <a:ext cx="2040674" cy="1530506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9EBDA8CC-0AAA-498B-830C-70F20D43C2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1402" y="4172752"/>
            <a:ext cx="1644292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7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9a9fec9f2_3_75"/>
          <p:cNvSpPr/>
          <p:nvPr/>
        </p:nvSpPr>
        <p:spPr>
          <a:xfrm>
            <a:off x="1595964" y="477449"/>
            <a:ext cx="6078135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20000 L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Alfa System with MK1 Prototype   -  The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Results 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תרשים 9">
            <a:extLst>
              <a:ext uri="{FF2B5EF4-FFF2-40B4-BE49-F238E27FC236}">
                <a16:creationId xmlns:a16="http://schemas.microsoft.com/office/drawing/2014/main" id="{8CF9127E-5868-4833-8AE5-996313C78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079762"/>
              </p:ext>
            </p:extLst>
          </p:nvPr>
        </p:nvGraphicFramePr>
        <p:xfrm>
          <a:off x="549120" y="1988832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7E5ACC7E-BACA-482E-80FB-A2F73D4E1AC6}"/>
              </a:ext>
            </a:extLst>
          </p:cNvPr>
          <p:cNvCxnSpPr>
            <a:cxnSpLocks/>
          </p:cNvCxnSpPr>
          <p:nvPr/>
        </p:nvCxnSpPr>
        <p:spPr>
          <a:xfrm flipV="1">
            <a:off x="1595964" y="2173512"/>
            <a:ext cx="5284416" cy="436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A6E85E9-BEB4-4874-ADAD-349B6E1A12BA}"/>
              </a:ext>
            </a:extLst>
          </p:cNvPr>
          <p:cNvSpPr txBox="1">
            <a:spLocks/>
          </p:cNvSpPr>
          <p:nvPr/>
        </p:nvSpPr>
        <p:spPr>
          <a:xfrm>
            <a:off x="1447008" y="1100243"/>
            <a:ext cx="6078135" cy="222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Prototype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MK</a:t>
            </a:r>
            <a:r>
              <a: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The system works from 01/0</a:t>
            </a:r>
            <a:r>
              <a: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/2023 to 25/02/2025 ~19 months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2C802AB0-0702-4676-8B65-36F03932D4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" y="77433"/>
            <a:ext cx="946732" cy="282554"/>
          </a:xfrm>
          <a:prstGeom prst="rect">
            <a:avLst/>
          </a:prstGeom>
        </p:spPr>
      </p:pic>
      <p:graphicFrame>
        <p:nvGraphicFramePr>
          <p:cNvPr id="16" name="תרשים 15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651976"/>
              </p:ext>
            </p:extLst>
          </p:nvPr>
        </p:nvGraphicFramePr>
        <p:xfrm>
          <a:off x="4994031" y="1717430"/>
          <a:ext cx="4149969" cy="250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7DF34ECC-EDF9-4E29-B356-0A00C9770DAA}"/>
              </a:ext>
            </a:extLst>
          </p:cNvPr>
          <p:cNvSpPr txBox="1"/>
          <p:nvPr/>
        </p:nvSpPr>
        <p:spPr>
          <a:xfrm>
            <a:off x="82518" y="4089400"/>
            <a:ext cx="88071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Bacteria count per milliliter (y-axis- CFU/ml) as a function of the time the pool was operated. you can see the initial introduction of bacteria into the pool and the reaching of zero bacteria in less then 30 min.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10656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1">
              <a:defRPr/>
            </a:pPr>
            <a:fld id="{BB004C42-8CBA-4CA4-99EC-DCE9F4327AA7}" type="slidenum">
              <a:rPr lang="he-IL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defTabSz="685800" rtl="1">
                <a:defRPr/>
              </a:pPr>
              <a:t>12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7" name="תמונה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" y="401200"/>
            <a:ext cx="3618584" cy="10057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טבלה 2"/>
          <p:cNvGraphicFramePr>
            <a:graphicFrameLocks noGrp="1"/>
          </p:cNvGraphicFramePr>
          <p:nvPr/>
        </p:nvGraphicFramePr>
        <p:xfrm>
          <a:off x="692188" y="1848496"/>
          <a:ext cx="7396556" cy="206616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63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11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886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Conductivity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ɲs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/cm)</a:t>
                      </a:r>
                    </a:p>
                  </a:txBody>
                  <a:tcPr marL="51435" marR="51435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Total organic carbon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TOC (ppm)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nitrogen 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TN (ppm)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Bacteria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CFU/100ml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 ions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ppm</a:t>
                      </a:r>
                      <a:r>
                        <a:rPr lang="he-IL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2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</a:t>
                      </a:r>
                    </a:p>
                  </a:txBody>
                  <a:tcPr marL="51435" marR="51435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6.5±1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0.3±0.03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0.20±0.05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Coppter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results</a:t>
                      </a:r>
                    </a:p>
                  </a:txBody>
                  <a:tcPr marL="51435" marR="51435" marT="0" marB="0" anchor="ctr">
                    <a:solidFill>
                      <a:srgbClr val="D2DEEF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866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500-1000</a:t>
                      </a:r>
                    </a:p>
                  </a:txBody>
                  <a:tcPr marL="51435" marR="51435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7.5-8.5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(Pool water)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1.</a:t>
                      </a:r>
                      <a:r>
                        <a:rPr lang="en-US" sz="1200" dirty="0">
                          <a:effectLst/>
                        </a:rPr>
                        <a:t>3 (USA)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 (Europe)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standard for drinking water [*]/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Pool water</a:t>
                      </a:r>
                    </a:p>
                  </a:txBody>
                  <a:tcPr marL="51435" marR="51435" marT="0" marB="0" anchor="ctr">
                    <a:solidFill>
                      <a:srgbClr val="EAEFF7">
                        <a:alpha val="3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מלבן 4"/>
          <p:cNvSpPr/>
          <p:nvPr/>
        </p:nvSpPr>
        <p:spPr>
          <a:xfrm>
            <a:off x="1000125" y="4236276"/>
            <a:ext cx="8143875" cy="556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5000"/>
              </a:lnSpc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*National Primary Drinking Water Regulations, </a:t>
            </a:r>
            <a:r>
              <a:rPr lang="en-US" sz="1200" i="1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Ground Water and Drinking Water</a:t>
            </a: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EPA. 2019-09-17.</a:t>
            </a: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https://www.epa.gov/ground-water-and-drinking-water/national-primary-drinking-water-regulations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2019.</a:t>
            </a:r>
            <a:endParaRPr lang="en-US" sz="15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300;ge9a9fec9f2_3_75"/>
          <p:cNvSpPr/>
          <p:nvPr/>
        </p:nvSpPr>
        <p:spPr>
          <a:xfrm>
            <a:off x="3973202" y="401200"/>
            <a:ext cx="5138925" cy="88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Parameters of our Water disinfection System Vs. Regulatory Standards</a:t>
            </a:r>
            <a:endParaRPr lang="en-US" sz="21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9D840-C161-4D8B-AD31-67DB892623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70" y="4747062"/>
            <a:ext cx="946732" cy="28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83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DD7A96-2BF2-F156-E271-EDCBEF249AAB}"/>
              </a:ext>
            </a:extLst>
          </p:cNvPr>
          <p:cNvSpPr>
            <a:spLocks/>
          </p:cNvSpPr>
          <p:nvPr/>
        </p:nvSpPr>
        <p:spPr>
          <a:xfrm>
            <a:off x="-1" y="0"/>
            <a:ext cx="9144001" cy="5148263"/>
          </a:xfrm>
          <a:prstGeom prst="rect">
            <a:avLst/>
          </a:prstGeom>
          <a:gradFill flip="none" rotWithShape="1">
            <a:gsLst>
              <a:gs pos="0">
                <a:srgbClr val="C7C7C7">
                  <a:alpha val="3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0C86F91-767C-00B4-7756-FDABAF7E5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9144000" cy="514826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92FA6BF-41C9-4E0F-FAE7-F633BD449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582" y="-985287"/>
            <a:ext cx="7118836" cy="71188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3EC76E-C7AB-3357-014D-8FE9A637BB00}"/>
              </a:ext>
            </a:extLst>
          </p:cNvPr>
          <p:cNvSpPr txBox="1"/>
          <p:nvPr/>
        </p:nvSpPr>
        <p:spPr>
          <a:xfrm>
            <a:off x="1531620" y="279512"/>
            <a:ext cx="6080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COPPTER’s ADVANTAGES</a:t>
            </a:r>
            <a:endParaRPr lang="he-IL" sz="3200" dirty="0">
              <a:solidFill>
                <a:schemeClr val="bg1"/>
              </a:solidFill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31FC1A11-982D-9C01-7EB5-2AA8931207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894656"/>
            <a:ext cx="8941183" cy="3941629"/>
          </a:xfrm>
          <a:prstGeom prst="rect">
            <a:avLst/>
          </a:prstGeom>
        </p:spPr>
      </p:pic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316C330-1572-B70C-DA9D-65CAEB58CBE1}"/>
              </a:ext>
            </a:extLst>
          </p:cNvPr>
          <p:cNvGrpSpPr/>
          <p:nvPr/>
        </p:nvGrpSpPr>
        <p:grpSpPr>
          <a:xfrm>
            <a:off x="1794869" y="1424940"/>
            <a:ext cx="7130854" cy="3286047"/>
            <a:chOff x="2092554" y="1764360"/>
            <a:chExt cx="6818173" cy="294662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708033-EADA-4299-12EE-0E81239F5BE9}"/>
                </a:ext>
              </a:extLst>
            </p:cNvPr>
            <p:cNvSpPr txBox="1"/>
            <p:nvPr/>
          </p:nvSpPr>
          <p:spPr>
            <a:xfrm>
              <a:off x="2092554" y="1765452"/>
              <a:ext cx="1685008" cy="2759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$250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9F4FE2-A895-3030-7496-57BB6470A364}"/>
                </a:ext>
              </a:extLst>
            </p:cNvPr>
            <p:cNvSpPr txBox="1"/>
            <p:nvPr/>
          </p:nvSpPr>
          <p:spPr>
            <a:xfrm>
              <a:off x="2098889" y="2159327"/>
              <a:ext cx="1698921" cy="4691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Up to $1000</a:t>
              </a:r>
            </a:p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chemicals , tests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007A35-EE1E-CADC-D018-0A016A71EB97}"/>
                </a:ext>
              </a:extLst>
            </p:cNvPr>
            <p:cNvSpPr txBox="1"/>
            <p:nvPr/>
          </p:nvSpPr>
          <p:spPr>
            <a:xfrm>
              <a:off x="2108249" y="2739903"/>
              <a:ext cx="1698920" cy="57560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Monitor chlorine and pH level and add chemicals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848B183-062B-8520-33E9-D61AA7AEEF86}"/>
                </a:ext>
              </a:extLst>
            </p:cNvPr>
            <p:cNvSpPr txBox="1"/>
            <p:nvPr/>
          </p:nvSpPr>
          <p:spPr>
            <a:xfrm>
              <a:off x="2133107" y="3473933"/>
              <a:ext cx="1644455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Safeguard is needed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A0AB89-6BF9-F60F-A782-F734F0087E98}"/>
                </a:ext>
              </a:extLst>
            </p:cNvPr>
            <p:cNvSpPr txBox="1"/>
            <p:nvPr/>
          </p:nvSpPr>
          <p:spPr>
            <a:xfrm>
              <a:off x="2218236" y="3929714"/>
              <a:ext cx="14592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Yes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20602C-6AAD-C932-607D-C7284895E3F6}"/>
                </a:ext>
              </a:extLst>
            </p:cNvPr>
            <p:cNvSpPr txBox="1"/>
            <p:nvPr/>
          </p:nvSpPr>
          <p:spPr>
            <a:xfrm>
              <a:off x="2712720" y="4402118"/>
              <a:ext cx="96474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Chlorine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91CEC9-BE50-D62D-65C5-53A4DB79BA4F}"/>
                </a:ext>
              </a:extLst>
            </p:cNvPr>
            <p:cNvSpPr txBox="1"/>
            <p:nvPr/>
          </p:nvSpPr>
          <p:spPr>
            <a:xfrm>
              <a:off x="3842385" y="1766544"/>
              <a:ext cx="1644452" cy="2759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$1300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9E331B7-FE67-AC2D-4B76-8AC3556637A3}"/>
                </a:ext>
              </a:extLst>
            </p:cNvPr>
            <p:cNvSpPr txBox="1"/>
            <p:nvPr/>
          </p:nvSpPr>
          <p:spPr>
            <a:xfrm>
              <a:off x="3797810" y="2153185"/>
              <a:ext cx="1689027" cy="4691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~$300</a:t>
              </a:r>
            </a:p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chemicals, electrodes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4F65F0-7770-7489-08DA-EC8BF9A49470}"/>
                </a:ext>
              </a:extLst>
            </p:cNvPr>
            <p:cNvSpPr txBox="1"/>
            <p:nvPr/>
          </p:nvSpPr>
          <p:spPr>
            <a:xfrm>
              <a:off x="3842384" y="3468144"/>
              <a:ext cx="1609128" cy="2759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No danger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AA376F8-0EF3-94EB-8977-78961D197480}"/>
                </a:ext>
              </a:extLst>
            </p:cNvPr>
            <p:cNvSpPr txBox="1"/>
            <p:nvPr/>
          </p:nvSpPr>
          <p:spPr>
            <a:xfrm>
              <a:off x="3842385" y="3930806"/>
              <a:ext cx="14592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Yes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54E9300-8E6A-3D80-B846-BE0A950E78B6}"/>
                </a:ext>
              </a:extLst>
            </p:cNvPr>
            <p:cNvSpPr txBox="1"/>
            <p:nvPr/>
          </p:nvSpPr>
          <p:spPr>
            <a:xfrm>
              <a:off x="4271553" y="4403210"/>
              <a:ext cx="110503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Salty water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A06DE5-35A3-D8C4-FBD2-00AB006129AA}"/>
                </a:ext>
              </a:extLst>
            </p:cNvPr>
            <p:cNvSpPr txBox="1"/>
            <p:nvPr/>
          </p:nvSpPr>
          <p:spPr>
            <a:xfrm>
              <a:off x="5471870" y="1764360"/>
              <a:ext cx="1714613" cy="2759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$1600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0C1709-EDA1-8A1C-6025-F6E4D51999BB}"/>
                </a:ext>
              </a:extLst>
            </p:cNvPr>
            <p:cNvSpPr txBox="1"/>
            <p:nvPr/>
          </p:nvSpPr>
          <p:spPr>
            <a:xfrm>
              <a:off x="5527390" y="2187258"/>
              <a:ext cx="1689026" cy="4691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$300</a:t>
              </a:r>
            </a:p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bulb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B985955-85E1-AA19-8DC7-17226768D8D2}"/>
                </a:ext>
              </a:extLst>
            </p:cNvPr>
            <p:cNvSpPr txBox="1"/>
            <p:nvPr/>
          </p:nvSpPr>
          <p:spPr>
            <a:xfrm>
              <a:off x="5521782" y="2683461"/>
              <a:ext cx="1679668" cy="57560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Change light bulbs every several years</a:t>
              </a:r>
            </a:p>
            <a:p>
              <a:pPr algn="ctr">
                <a:lnSpc>
                  <a:spcPct val="85000"/>
                </a:lnSpc>
              </a:pPr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+ Chlorine/ozonation 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230E721-BAC5-ACE9-57A6-7F0571D800F9}"/>
                </a:ext>
              </a:extLst>
            </p:cNvPr>
            <p:cNvSpPr txBox="1"/>
            <p:nvPr/>
          </p:nvSpPr>
          <p:spPr>
            <a:xfrm>
              <a:off x="5471871" y="3928622"/>
              <a:ext cx="14592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No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3D4D4C3-7083-4469-5998-CE1C49D3DEFC}"/>
                </a:ext>
              </a:extLst>
            </p:cNvPr>
            <p:cNvSpPr txBox="1"/>
            <p:nvPr/>
          </p:nvSpPr>
          <p:spPr>
            <a:xfrm>
              <a:off x="5818655" y="4401026"/>
              <a:ext cx="1112445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Varies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4AE3DB-C4C5-4F77-C2C7-87B1D77BE487}"/>
                </a:ext>
              </a:extLst>
            </p:cNvPr>
            <p:cNvSpPr txBox="1"/>
            <p:nvPr/>
          </p:nvSpPr>
          <p:spPr>
            <a:xfrm>
              <a:off x="7366371" y="1765719"/>
              <a:ext cx="14592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$1000</a:t>
              </a:r>
              <a:endParaRPr lang="he-IL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B1D84BF-D65D-E26B-4096-FF0DDEFCA516}"/>
                </a:ext>
              </a:extLst>
            </p:cNvPr>
            <p:cNvSpPr txBox="1"/>
            <p:nvPr/>
          </p:nvSpPr>
          <p:spPr>
            <a:xfrm>
              <a:off x="7366371" y="2159327"/>
              <a:ext cx="145923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$200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Cartridge</a:t>
              </a:r>
              <a:endParaRPr lang="he-IL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7F20AB-BF47-395B-1C28-A9209E8376BA}"/>
                </a:ext>
              </a:extLst>
            </p:cNvPr>
            <p:cNvSpPr txBox="1"/>
            <p:nvPr/>
          </p:nvSpPr>
          <p:spPr>
            <a:xfrm>
              <a:off x="7201452" y="2700690"/>
              <a:ext cx="1709275" cy="57560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400" b="1" dirty="0">
                  <a:solidFill>
                    <a:schemeClr val="bg1"/>
                  </a:solidFill>
                </a:rPr>
                <a:t>Automatic control</a:t>
              </a:r>
            </a:p>
            <a:p>
              <a:pPr algn="ctr">
                <a:lnSpc>
                  <a:spcPct val="85000"/>
                </a:lnSpc>
              </a:pPr>
              <a:r>
                <a:rPr lang="en-GB" sz="1400" b="1" dirty="0">
                  <a:solidFill>
                    <a:schemeClr val="bg1"/>
                  </a:solidFill>
                </a:rPr>
                <a:t>Change cartridge every 9-12 months</a:t>
              </a:r>
              <a:endParaRPr lang="he-IL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7487604-470F-106C-D97D-AFEA7ADC0885}"/>
                </a:ext>
              </a:extLst>
            </p:cNvPr>
            <p:cNvSpPr txBox="1"/>
            <p:nvPr/>
          </p:nvSpPr>
          <p:spPr>
            <a:xfrm>
              <a:off x="7396011" y="3440735"/>
              <a:ext cx="14592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No danger</a:t>
              </a:r>
              <a:endParaRPr lang="he-IL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E4A10F7-856E-EF4C-C282-42A8951A46DB}"/>
                </a:ext>
              </a:extLst>
            </p:cNvPr>
            <p:cNvSpPr txBox="1"/>
            <p:nvPr/>
          </p:nvSpPr>
          <p:spPr>
            <a:xfrm>
              <a:off x="7341513" y="3937026"/>
              <a:ext cx="14592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Yes</a:t>
              </a:r>
              <a:endParaRPr lang="he-IL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4D5E3CF-5882-138D-7AB0-FA9EE4E01785}"/>
                </a:ext>
              </a:extLst>
            </p:cNvPr>
            <p:cNvSpPr txBox="1"/>
            <p:nvPr/>
          </p:nvSpPr>
          <p:spPr>
            <a:xfrm>
              <a:off x="5521782" y="3473932"/>
              <a:ext cx="1694634" cy="2759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Safeguard is needed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F8B97C7-39A8-0173-3281-7CEE527035AA}"/>
              </a:ext>
            </a:extLst>
          </p:cNvPr>
          <p:cNvGrpSpPr/>
          <p:nvPr/>
        </p:nvGrpSpPr>
        <p:grpSpPr>
          <a:xfrm>
            <a:off x="122290" y="909680"/>
            <a:ext cx="8594990" cy="3774990"/>
            <a:chOff x="534419" y="1336982"/>
            <a:chExt cx="7687247" cy="33602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0B9373D-39F5-BB51-ECB8-E7D677DC9752}"/>
                </a:ext>
              </a:extLst>
            </p:cNvPr>
            <p:cNvGrpSpPr/>
            <p:nvPr/>
          </p:nvGrpSpPr>
          <p:grpSpPr>
            <a:xfrm>
              <a:off x="534419" y="1336982"/>
              <a:ext cx="6274813" cy="3360210"/>
              <a:chOff x="534419" y="1336982"/>
              <a:chExt cx="6274813" cy="336021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55FC8A-3CDB-73C2-A701-CC0836CBFE52}"/>
                  </a:ext>
                </a:extLst>
              </p:cNvPr>
              <p:cNvSpPr txBox="1"/>
              <p:nvPr/>
            </p:nvSpPr>
            <p:spPr>
              <a:xfrm>
                <a:off x="3634208" y="1336983"/>
                <a:ext cx="1571168" cy="2739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Salt Chlorinators</a:t>
                </a:r>
                <a:endParaRPr lang="he-I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B2193D-A9C2-9968-2C09-CDE19A9BA2AE}"/>
                  </a:ext>
                </a:extLst>
              </p:cNvPr>
              <p:cNvSpPr txBox="1"/>
              <p:nvPr/>
            </p:nvSpPr>
            <p:spPr>
              <a:xfrm>
                <a:off x="2030352" y="1336982"/>
                <a:ext cx="1603855" cy="2739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Chlorine</a:t>
                </a:r>
                <a:endParaRPr lang="he-I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463221-CEAA-178A-B39E-472F49F11FAF}"/>
                  </a:ext>
                </a:extLst>
              </p:cNvPr>
              <p:cNvSpPr txBox="1"/>
              <p:nvPr/>
            </p:nvSpPr>
            <p:spPr>
              <a:xfrm>
                <a:off x="5205376" y="1336982"/>
                <a:ext cx="1603856" cy="2739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UV</a:t>
                </a:r>
                <a:endParaRPr lang="he-I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63BDA4-CA73-79E4-F582-70C5E5F72CB9}"/>
                  </a:ext>
                </a:extLst>
              </p:cNvPr>
              <p:cNvSpPr txBox="1"/>
              <p:nvPr/>
            </p:nvSpPr>
            <p:spPr>
              <a:xfrm>
                <a:off x="540903" y="1689951"/>
                <a:ext cx="1527382" cy="4083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GB" sz="1400" b="1" dirty="0">
                    <a:solidFill>
                      <a:schemeClr val="bg1"/>
                    </a:solidFill>
                  </a:rPr>
                  <a:t>Ex-factory system price</a:t>
                </a:r>
                <a:endParaRPr lang="he-I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84D98D-71BB-FCFF-99BF-C898ECFA6B12}"/>
                  </a:ext>
                </a:extLst>
              </p:cNvPr>
              <p:cNvSpPr txBox="1"/>
              <p:nvPr/>
            </p:nvSpPr>
            <p:spPr>
              <a:xfrm>
                <a:off x="540903" y="2148731"/>
                <a:ext cx="1527382" cy="4083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GB" sz="1400" b="1" dirty="0">
                    <a:solidFill>
                      <a:schemeClr val="bg1"/>
                    </a:solidFill>
                  </a:rPr>
                  <a:t>Annual operation cost</a:t>
                </a:r>
                <a:endParaRPr lang="he-I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12EF1E-7FE1-D21A-455B-71D404C30D01}"/>
                  </a:ext>
                </a:extLst>
              </p:cNvPr>
              <p:cNvSpPr txBox="1"/>
              <p:nvPr/>
            </p:nvSpPr>
            <p:spPr>
              <a:xfrm>
                <a:off x="534419" y="3501932"/>
                <a:ext cx="1472529" cy="2453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GB" sz="1400" b="1" dirty="0">
                    <a:solidFill>
                      <a:schemeClr val="bg1"/>
                    </a:solidFill>
                  </a:rPr>
                  <a:t>Operation safety</a:t>
                </a:r>
                <a:endParaRPr lang="he-I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3E04CE-1FC1-9B73-A275-418D62E629B9}"/>
                  </a:ext>
                </a:extLst>
              </p:cNvPr>
              <p:cNvSpPr txBox="1"/>
              <p:nvPr/>
            </p:nvSpPr>
            <p:spPr>
              <a:xfrm>
                <a:off x="534420" y="3958929"/>
                <a:ext cx="1432099" cy="2453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GB" sz="1400" b="1" dirty="0">
                    <a:solidFill>
                      <a:schemeClr val="bg1"/>
                    </a:solidFill>
                  </a:rPr>
                  <a:t>Residual activity</a:t>
                </a:r>
                <a:endParaRPr lang="he-I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6934141-B83E-4334-0F92-0EA8C18911AA}"/>
                  </a:ext>
                </a:extLst>
              </p:cNvPr>
              <p:cNvSpPr txBox="1"/>
              <p:nvPr/>
            </p:nvSpPr>
            <p:spPr>
              <a:xfrm>
                <a:off x="542763" y="4451827"/>
                <a:ext cx="1461844" cy="2453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GB" sz="1400" b="1" dirty="0">
                    <a:solidFill>
                      <a:schemeClr val="bg1"/>
                    </a:solidFill>
                  </a:rPr>
                  <a:t>Bathing experience</a:t>
                </a:r>
                <a:endParaRPr lang="he-IL" sz="1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48" name="Graphic 147">
              <a:extLst>
                <a:ext uri="{FF2B5EF4-FFF2-40B4-BE49-F238E27FC236}">
                  <a16:creationId xmlns:a16="http://schemas.microsoft.com/office/drawing/2014/main" id="{1C13F41B-2BD9-E529-5E12-25D637A50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21754" y="1423884"/>
              <a:ext cx="799912" cy="13389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69942F8-0EC2-71E7-033E-590D611C738D}"/>
              </a:ext>
            </a:extLst>
          </p:cNvPr>
          <p:cNvSpPr txBox="1"/>
          <p:nvPr/>
        </p:nvSpPr>
        <p:spPr>
          <a:xfrm>
            <a:off x="123391" y="2540106"/>
            <a:ext cx="1507290" cy="2756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5000"/>
              </a:lnSpc>
            </a:pPr>
            <a:r>
              <a:rPr lang="en-GB" sz="1400" b="1" dirty="0">
                <a:solidFill>
                  <a:schemeClr val="bg1"/>
                </a:solidFill>
              </a:rPr>
              <a:t>Ease of use</a:t>
            </a:r>
            <a:endParaRPr lang="he-IL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E38AE5-D930-C637-E79E-0BC410022C1F}"/>
              </a:ext>
            </a:extLst>
          </p:cNvPr>
          <p:cNvSpPr txBox="1"/>
          <p:nvPr/>
        </p:nvSpPr>
        <p:spPr>
          <a:xfrm>
            <a:off x="3557152" y="2412142"/>
            <a:ext cx="1787662" cy="8250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Monitor chlorine and pH level and add salt, change electrodes every 2 years</a:t>
            </a:r>
            <a:endParaRPr lang="he-IL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10" name="Graphic 9" descr="Sad face with solid fill with solid fill">
            <a:extLst>
              <a:ext uri="{FF2B5EF4-FFF2-40B4-BE49-F238E27FC236}">
                <a16:creationId xmlns:a16="http://schemas.microsoft.com/office/drawing/2014/main" id="{B7DE471B-8FAF-4671-FEA5-0D9950786D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92897" y="4348002"/>
            <a:ext cx="472236" cy="472236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19855616-441D-752D-2E03-8ED42DE0CF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04348" y="4364049"/>
            <a:ext cx="472236" cy="472236"/>
          </a:xfrm>
          <a:prstGeom prst="rect">
            <a:avLst/>
          </a:prstGeom>
        </p:spPr>
      </p:pic>
      <p:pic>
        <p:nvPicPr>
          <p:cNvPr id="47" name="Graphic 46" descr="In love face outline with solid fill">
            <a:extLst>
              <a:ext uri="{FF2B5EF4-FFF2-40B4-BE49-F238E27FC236}">
                <a16:creationId xmlns:a16="http://schemas.microsoft.com/office/drawing/2014/main" id="{E66844B3-C357-D76E-8245-3358E4EC7C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12454" y="4370899"/>
            <a:ext cx="472236" cy="47223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3DEC619-5E22-E80C-4AB2-41A2A16A9461}"/>
              </a:ext>
            </a:extLst>
          </p:cNvPr>
          <p:cNvSpPr txBox="1"/>
          <p:nvPr/>
        </p:nvSpPr>
        <p:spPr>
          <a:xfrm>
            <a:off x="7548395" y="4370898"/>
            <a:ext cx="1288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Fresh water</a:t>
            </a:r>
            <a:endParaRPr lang="he-IL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50" name="Graphic 49" descr="Crying face with solid fill with solid fill">
            <a:extLst>
              <a:ext uri="{FF2B5EF4-FFF2-40B4-BE49-F238E27FC236}">
                <a16:creationId xmlns:a16="http://schemas.microsoft.com/office/drawing/2014/main" id="{1DDBDF11-A624-4BB3-C432-E9EF20E7A9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96174" y="4336505"/>
            <a:ext cx="472236" cy="472236"/>
          </a:xfrm>
          <a:prstGeom prst="rect">
            <a:avLst/>
          </a:prstGeom>
        </p:spPr>
      </p:pic>
      <p:pic>
        <p:nvPicPr>
          <p:cNvPr id="49" name="Graphic 24">
            <a:extLst>
              <a:ext uri="{FF2B5EF4-FFF2-40B4-BE49-F238E27FC236}">
                <a16:creationId xmlns:a16="http://schemas.microsoft.com/office/drawing/2014/main" id="{F04E5CA2-317E-4BD3-AA0B-825A359308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0" y="39555"/>
            <a:ext cx="1323642" cy="39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004095" y="-1991641"/>
            <a:ext cx="5144265" cy="913554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4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3ACA9F-FBB2-4197-AEED-7854D3CEC355}"/>
              </a:ext>
            </a:extLst>
          </p:cNvPr>
          <p:cNvSpPr txBox="1"/>
          <p:nvPr/>
        </p:nvSpPr>
        <p:spPr>
          <a:xfrm>
            <a:off x="1537241" y="-92882"/>
            <a:ext cx="6069515" cy="55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994" b="1" dirty="0">
                <a:solidFill>
                  <a:srgbClr val="05A6CC"/>
                </a:solidFill>
              </a:rPr>
              <a:t>Comparison to chlorine</a:t>
            </a:r>
            <a:endParaRPr lang="he-IL" sz="2994" b="1" dirty="0">
              <a:solidFill>
                <a:srgbClr val="05A6CC"/>
              </a:solidFill>
            </a:endParaRP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0E9E20AB-1160-4697-A22D-2B259BAC1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476585"/>
              </p:ext>
            </p:extLst>
          </p:nvPr>
        </p:nvGraphicFramePr>
        <p:xfrm>
          <a:off x="8456" y="464218"/>
          <a:ext cx="9135544" cy="4680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6179">
                  <a:extLst>
                    <a:ext uri="{9D8B030D-6E8A-4147-A177-3AD203B41FA5}">
                      <a16:colId xmlns:a16="http://schemas.microsoft.com/office/drawing/2014/main" val="1723515115"/>
                    </a:ext>
                  </a:extLst>
                </a:gridCol>
                <a:gridCol w="3235569">
                  <a:extLst>
                    <a:ext uri="{9D8B030D-6E8A-4147-A177-3AD203B41FA5}">
                      <a16:colId xmlns:a16="http://schemas.microsoft.com/office/drawing/2014/main" val="3620845936"/>
                    </a:ext>
                  </a:extLst>
                </a:gridCol>
                <a:gridCol w="3433796">
                  <a:extLst>
                    <a:ext uri="{9D8B030D-6E8A-4147-A177-3AD203B41FA5}">
                      <a16:colId xmlns:a16="http://schemas.microsoft.com/office/drawing/2014/main" val="3400218311"/>
                    </a:ext>
                  </a:extLst>
                </a:gridCol>
              </a:tblGrid>
              <a:tr h="45397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Chlorine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Cu</a:t>
                      </a:r>
                      <a:r>
                        <a:rPr lang="en-US" sz="2400" baseline="30000" dirty="0">
                          <a:effectLst/>
                        </a:rPr>
                        <a:t>+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2236813598"/>
                  </a:ext>
                </a:extLst>
              </a:tr>
              <a:tr h="39827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 Acceptable concentration for disinfecting pools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0.5ppm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0.2ppm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3453391631"/>
                  </a:ext>
                </a:extLst>
              </a:tr>
              <a:tr h="4645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Efficiency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180min for 5 log (100000 gem/ml) redactions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30min for 5 log (100000 gem/ml)  redactions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3933413188"/>
                  </a:ext>
                </a:extLst>
              </a:tr>
              <a:tr h="227021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Residuals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Yes 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2636424154"/>
                  </a:ext>
                </a:extLst>
              </a:tr>
              <a:tr h="39827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Stability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Over time, it evaporates from the water.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Over time, it oxidizes to Cu</a:t>
                      </a:r>
                      <a:r>
                        <a:rPr lang="en-US" sz="1200" baseline="30000" dirty="0">
                          <a:effectLst/>
                        </a:rPr>
                        <a:t>+2</a:t>
                      </a:r>
                      <a:r>
                        <a:rPr lang="en-US" sz="1200" dirty="0">
                          <a:effectLst/>
                        </a:rPr>
                        <a:t>, which is ineffective Requires recycling.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668290622"/>
                  </a:ext>
                </a:extLst>
              </a:tr>
              <a:tr h="50399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pH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Below pH 6, dangerous, emits chlorine gas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Above pH 8, ineffective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No particular sensitivity to pH, activity increases with decreasing pH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2885245485"/>
                  </a:ext>
                </a:extLst>
              </a:tr>
              <a:tr h="25939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Temperature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High temperature causes more evaporation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Efficiency increases with temperature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2715353581"/>
                  </a:ext>
                </a:extLst>
              </a:tr>
              <a:tr h="1169877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Safety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Chlorine is a dangerous substance, </a:t>
                      </a:r>
                      <a:r>
                        <a:rPr lang="en-US" sz="1050" dirty="0">
                          <a:effectLst/>
                        </a:rPr>
                        <a:t>in high concentrations it causes health problems, as a gas it can cause death. Compounds of the reaction of chlorine with urea (found in urine) are defined as carcinogenic Chlorine is a dangerous substance, in high concentrations it causes health problems, as a gas it can cause death.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No safety problem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732752463"/>
                  </a:ext>
                </a:extLst>
              </a:tr>
              <a:tr h="53779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health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Chlorine causes dryness on the skin and burning in the eyes. Compounds of the reaction of chlorine with urea (found in urine) are defined as carcinogenic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Studies have shown that monovalent copper ions have a positive effect on the skin.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4281720556"/>
                  </a:ext>
                </a:extLst>
              </a:tr>
              <a:tr h="26689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Maintenance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Need a professional to stabilize the system (chlorine, pH)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Simple maintenance, replace cartridge every 9 months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708390594"/>
                  </a:ext>
                </a:extLst>
              </a:tr>
            </a:tbl>
          </a:graphicData>
        </a:graphic>
      </p:graphicFrame>
      <p:pic>
        <p:nvPicPr>
          <p:cNvPr id="13" name="Graphic 24">
            <a:extLst>
              <a:ext uri="{FF2B5EF4-FFF2-40B4-BE49-F238E27FC236}">
                <a16:creationId xmlns:a16="http://schemas.microsoft.com/office/drawing/2014/main" id="{E3CFFA95-F062-4C48-9EA3-C9B4B38FF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1513" y="527310"/>
            <a:ext cx="990102" cy="2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8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004095" y="-1991641"/>
            <a:ext cx="5144265" cy="913554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4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3ACA9F-FBB2-4197-AEED-7854D3CEC355}"/>
              </a:ext>
            </a:extLst>
          </p:cNvPr>
          <p:cNvSpPr txBox="1"/>
          <p:nvPr/>
        </p:nvSpPr>
        <p:spPr>
          <a:xfrm>
            <a:off x="914400" y="49441"/>
            <a:ext cx="76285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Comparison between </a:t>
            </a:r>
            <a:r>
              <a:rPr lang="en-US" b="1" dirty="0" err="1"/>
              <a:t>Coppter</a:t>
            </a:r>
            <a:r>
              <a:rPr lang="en-US" b="1" dirty="0"/>
              <a:t> technology and "copper Ionization cell"</a:t>
            </a:r>
            <a:endParaRPr lang="en-US" dirty="0"/>
          </a:p>
        </p:txBody>
      </p:sp>
      <p:pic>
        <p:nvPicPr>
          <p:cNvPr id="13" name="Graphic 24">
            <a:extLst>
              <a:ext uri="{FF2B5EF4-FFF2-40B4-BE49-F238E27FC236}">
                <a16:creationId xmlns:a16="http://schemas.microsoft.com/office/drawing/2014/main" id="{E3CFFA95-F062-4C48-9EA3-C9B4B38FF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1513" y="527310"/>
            <a:ext cx="990102" cy="297031"/>
          </a:xfrm>
          <a:prstGeom prst="rect">
            <a:avLst/>
          </a:prstGeom>
        </p:spPr>
      </p:pic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D046C1CE-EF27-4562-BD32-C4F6674EE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088447"/>
              </p:ext>
            </p:extLst>
          </p:nvPr>
        </p:nvGraphicFramePr>
        <p:xfrm>
          <a:off x="121494" y="350541"/>
          <a:ext cx="8952167" cy="4748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7526">
                  <a:extLst>
                    <a:ext uri="{9D8B030D-6E8A-4147-A177-3AD203B41FA5}">
                      <a16:colId xmlns:a16="http://schemas.microsoft.com/office/drawing/2014/main" val="3465256767"/>
                    </a:ext>
                  </a:extLst>
                </a:gridCol>
                <a:gridCol w="1828675">
                  <a:extLst>
                    <a:ext uri="{9D8B030D-6E8A-4147-A177-3AD203B41FA5}">
                      <a16:colId xmlns:a16="http://schemas.microsoft.com/office/drawing/2014/main" val="1475205620"/>
                    </a:ext>
                  </a:extLst>
                </a:gridCol>
                <a:gridCol w="2024155">
                  <a:extLst>
                    <a:ext uri="{9D8B030D-6E8A-4147-A177-3AD203B41FA5}">
                      <a16:colId xmlns:a16="http://schemas.microsoft.com/office/drawing/2014/main" val="615443340"/>
                    </a:ext>
                  </a:extLst>
                </a:gridCol>
                <a:gridCol w="3541811">
                  <a:extLst>
                    <a:ext uri="{9D8B030D-6E8A-4147-A177-3AD203B41FA5}">
                      <a16:colId xmlns:a16="http://schemas.microsoft.com/office/drawing/2014/main" val="2600530145"/>
                    </a:ext>
                  </a:extLst>
                </a:gridCol>
              </a:tblGrid>
              <a:tr h="22218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Attribute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Coppter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Ionization cell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Advantage of a </a:t>
                      </a:r>
                      <a:r>
                        <a:rPr lang="en-US" sz="1400" dirty="0" err="1">
                          <a:effectLst/>
                        </a:rPr>
                        <a:t>Coppter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1937809770"/>
                  </a:ext>
                </a:extLst>
              </a:tr>
              <a:tr h="22218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Sores of copper 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Cation Exchange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Ionization of metal copper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Constant concentration of copper 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60768609"/>
                  </a:ext>
                </a:extLst>
              </a:tr>
              <a:tr h="45464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Role of the electrochemistry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Reduced Cu</a:t>
                      </a:r>
                      <a:r>
                        <a:rPr lang="en-US" sz="1400" baseline="30000" dirty="0">
                          <a:effectLst/>
                        </a:rPr>
                        <a:t>+2</a:t>
                      </a:r>
                      <a:r>
                        <a:rPr lang="en-US" sz="1400" dirty="0">
                          <a:effectLst/>
                        </a:rPr>
                        <a:t> to Cu</a:t>
                      </a:r>
                      <a:r>
                        <a:rPr lang="en-US" sz="1400" baseline="30000" dirty="0">
                          <a:effectLst/>
                        </a:rPr>
                        <a:t>+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Oxidation Cu</a:t>
                      </a:r>
                      <a:r>
                        <a:rPr lang="en-US" sz="1400" baseline="3000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 to Cu</a:t>
                      </a:r>
                      <a:r>
                        <a:rPr lang="en-US" sz="1400" baseline="30000">
                          <a:effectLst/>
                        </a:rPr>
                        <a:t>+2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Obtaining an effective concentration of monovalent copper ions (Cu</a:t>
                      </a:r>
                      <a:r>
                        <a:rPr lang="en-US" sz="1100" baseline="30000" dirty="0">
                          <a:effectLst/>
                        </a:rPr>
                        <a:t>+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984135552"/>
                  </a:ext>
                </a:extLst>
              </a:tr>
              <a:tr h="28018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Cell Operation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Constant voltage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Constant current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Control over an electrochemical process (not over quantity)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2754919141"/>
                  </a:ext>
                </a:extLst>
              </a:tr>
              <a:tr h="35726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Oxidation state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Mostly Cu</a:t>
                      </a:r>
                      <a:r>
                        <a:rPr lang="en-US" sz="1400" baseline="30000">
                          <a:effectLst/>
                        </a:rPr>
                        <a:t>+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Mostly Cu</a:t>
                      </a:r>
                      <a:r>
                        <a:rPr lang="en-US" sz="1400" baseline="30000">
                          <a:effectLst/>
                        </a:rPr>
                        <a:t>+2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Monovalent copper (Cu</a:t>
                      </a:r>
                      <a:r>
                        <a:rPr lang="en-US" sz="11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100" dirty="0">
                          <a:effectLst/>
                        </a:rPr>
                        <a:t>) kills bacteria, divalent copper (Cu</a:t>
                      </a:r>
                      <a:r>
                        <a:rPr lang="en-US" sz="1100" baseline="30000" dirty="0">
                          <a:effectLst/>
                        </a:rPr>
                        <a:t>+2</a:t>
                      </a:r>
                      <a:r>
                        <a:rPr lang="en-US" sz="1100" dirty="0">
                          <a:effectLst/>
                        </a:rPr>
                        <a:t>) does not.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2752281644"/>
                  </a:ext>
                </a:extLst>
              </a:tr>
              <a:tr h="789019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Copper ion concentration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Constant 0.2ppm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Varies between 0.2 to 10ppm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A concentration of 0.2 PPM monovalent copper is sufficient to ensure water free of bacteria and fungi, above 10 PPM copper-colored stains may occur.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4172957033"/>
                  </a:ext>
                </a:extLst>
              </a:tr>
              <a:tr h="223647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pH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Not sensitivity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Sensitive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pH sensitivity makes the system less stable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2220225747"/>
                  </a:ext>
                </a:extLst>
              </a:tr>
              <a:tr h="50633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Water hardness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Not sensitivity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Sensitive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Sensitivity to Ca</a:t>
                      </a:r>
                      <a:r>
                        <a:rPr lang="en-US" sz="1100" baseline="30000" dirty="0">
                          <a:effectLst/>
                        </a:rPr>
                        <a:t>+2</a:t>
                      </a:r>
                      <a:r>
                        <a:rPr lang="en-US" sz="1100" dirty="0">
                          <a:effectLst/>
                        </a:rPr>
                        <a:t>, Mg</a:t>
                      </a:r>
                      <a:r>
                        <a:rPr lang="en-US" sz="1100" baseline="30000" dirty="0">
                          <a:effectLst/>
                        </a:rPr>
                        <a:t>+2</a:t>
                      </a:r>
                      <a:r>
                        <a:rPr lang="en-US" sz="1100" dirty="0">
                          <a:effectLst/>
                        </a:rPr>
                        <a:t> makes the system dependent on water quality, hard water will require pre-treatment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3832725477"/>
                  </a:ext>
                </a:extLst>
              </a:tr>
              <a:tr h="44979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Efficiency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Zero bacteria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Reduce bacteria population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Disinfection to zero bacteria does not require additional measures to ensure safe bathing water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2278431461"/>
                  </a:ext>
                </a:extLst>
              </a:tr>
              <a:tr h="45464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Need Chlorin or Ozone add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In most cases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Using additional disinfectants makes the system an add-on rather than a stand-alone system.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3097463750"/>
                  </a:ext>
                </a:extLst>
              </a:tr>
              <a:tr h="788374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Operating Instructions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Simple- No early stages and special actions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With early stages manual. Special actions in case of high copper concentration, changes in pH, Water hardness.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Strict prerequisites and detailed operating instructions make the system problematic to operate and unstable.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845739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24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524180" y="-2471562"/>
            <a:ext cx="6104109" cy="913554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5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CA98973-7099-FA9B-CDC0-F52E75517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8440" y="83500"/>
            <a:ext cx="2384705" cy="716435"/>
          </a:xfrm>
          <a:prstGeom prst="rect">
            <a:avLst/>
          </a:prstGeom>
        </p:spPr>
      </p:pic>
      <p:sp>
        <p:nvSpPr>
          <p:cNvPr id="54" name="תיבת טקסט 53">
            <a:extLst>
              <a:ext uri="{FF2B5EF4-FFF2-40B4-BE49-F238E27FC236}">
                <a16:creationId xmlns:a16="http://schemas.microsoft.com/office/drawing/2014/main" id="{C01CAB0C-DB61-4A26-B678-D8A3E44D8287}"/>
              </a:ext>
            </a:extLst>
          </p:cNvPr>
          <p:cNvSpPr txBox="1"/>
          <p:nvPr/>
        </p:nvSpPr>
        <p:spPr>
          <a:xfrm>
            <a:off x="3393688" y="747876"/>
            <a:ext cx="23847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dirty="0"/>
              <a:t>COMPANY’S IP</a:t>
            </a:r>
          </a:p>
        </p:txBody>
      </p:sp>
      <p:grpSp>
        <p:nvGrpSpPr>
          <p:cNvPr id="55" name="Group 1">
            <a:extLst>
              <a:ext uri="{FF2B5EF4-FFF2-40B4-BE49-F238E27FC236}">
                <a16:creationId xmlns:a16="http://schemas.microsoft.com/office/drawing/2014/main" id="{D135F2F0-BAC7-4796-908F-73F788E77935}"/>
              </a:ext>
            </a:extLst>
          </p:cNvPr>
          <p:cNvGrpSpPr/>
          <p:nvPr/>
        </p:nvGrpSpPr>
        <p:grpSpPr>
          <a:xfrm>
            <a:off x="426002" y="1279050"/>
            <a:ext cx="2902438" cy="2240478"/>
            <a:chOff x="1421431" y="1452854"/>
            <a:chExt cx="2905125" cy="2242553"/>
          </a:xfrm>
        </p:grpSpPr>
        <p:pic>
          <p:nvPicPr>
            <p:cNvPr id="56" name="Graphic 11">
              <a:extLst>
                <a:ext uri="{FF2B5EF4-FFF2-40B4-BE49-F238E27FC236}">
                  <a16:creationId xmlns:a16="http://schemas.microsoft.com/office/drawing/2014/main" id="{90D2174D-9B27-4901-8DB9-FB8894D1D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21431" y="1452854"/>
              <a:ext cx="2905125" cy="2242553"/>
            </a:xfrm>
            <a:prstGeom prst="rect">
              <a:avLst/>
            </a:prstGeom>
          </p:spPr>
        </p:pic>
        <p:sp>
          <p:nvSpPr>
            <p:cNvPr id="57" name="TextBox 15">
              <a:extLst>
                <a:ext uri="{FF2B5EF4-FFF2-40B4-BE49-F238E27FC236}">
                  <a16:creationId xmlns:a16="http://schemas.microsoft.com/office/drawing/2014/main" id="{E4104F64-AB23-459A-8FF4-28648853A4CE}"/>
                </a:ext>
              </a:extLst>
            </p:cNvPr>
            <p:cNvSpPr txBox="1"/>
            <p:nvPr/>
          </p:nvSpPr>
          <p:spPr>
            <a:xfrm>
              <a:off x="1566411" y="2239392"/>
              <a:ext cx="2680473" cy="13855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1399" b="1" dirty="0">
                  <a:solidFill>
                    <a:srgbClr val="2384C7"/>
                  </a:solidFill>
                </a:rPr>
                <a:t>PCT patent application</a:t>
              </a:r>
            </a:p>
            <a:p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No. PCT/IL2023/050025 US2024/0360011A1 titled: ”Monovalent Copper Generation System for Disinfection Water and Wastewater” </a:t>
              </a:r>
            </a:p>
          </p:txBody>
        </p:sp>
      </p:grpSp>
      <p:grpSp>
        <p:nvGrpSpPr>
          <p:cNvPr id="59" name="Group 2">
            <a:extLst>
              <a:ext uri="{FF2B5EF4-FFF2-40B4-BE49-F238E27FC236}">
                <a16:creationId xmlns:a16="http://schemas.microsoft.com/office/drawing/2014/main" id="{089021B5-B337-4AB9-9187-6C76E11EDFC0}"/>
              </a:ext>
            </a:extLst>
          </p:cNvPr>
          <p:cNvGrpSpPr/>
          <p:nvPr/>
        </p:nvGrpSpPr>
        <p:grpSpPr>
          <a:xfrm>
            <a:off x="3393688" y="1279049"/>
            <a:ext cx="2902438" cy="2240479"/>
            <a:chOff x="4817445" y="1452854"/>
            <a:chExt cx="2905125" cy="2242553"/>
          </a:xfrm>
        </p:grpSpPr>
        <p:pic>
          <p:nvPicPr>
            <p:cNvPr id="60" name="Graphic 13">
              <a:extLst>
                <a:ext uri="{FF2B5EF4-FFF2-40B4-BE49-F238E27FC236}">
                  <a16:creationId xmlns:a16="http://schemas.microsoft.com/office/drawing/2014/main" id="{42AB5032-2A1A-4964-B0C0-D2AF25EB4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17445" y="1452854"/>
              <a:ext cx="2905125" cy="2242553"/>
            </a:xfrm>
            <a:prstGeom prst="rect">
              <a:avLst/>
            </a:prstGeom>
          </p:spPr>
        </p:pic>
        <p:sp>
          <p:nvSpPr>
            <p:cNvPr id="61" name="TextBox 16">
              <a:extLst>
                <a:ext uri="{FF2B5EF4-FFF2-40B4-BE49-F238E27FC236}">
                  <a16:creationId xmlns:a16="http://schemas.microsoft.com/office/drawing/2014/main" id="{FEC2260A-1F92-4B4A-8E1B-5038BAC187E6}"/>
                </a:ext>
              </a:extLst>
            </p:cNvPr>
            <p:cNvSpPr txBox="1"/>
            <p:nvPr/>
          </p:nvSpPr>
          <p:spPr>
            <a:xfrm>
              <a:off x="4968956" y="2239392"/>
              <a:ext cx="2680473" cy="9544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1399" b="1" dirty="0">
                  <a:solidFill>
                    <a:srgbClr val="2384C7"/>
                  </a:solidFill>
                </a:rPr>
                <a:t>PCT patent application</a:t>
              </a:r>
            </a:p>
            <a:p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No. </a:t>
              </a:r>
              <a:r>
                <a:rPr lang="en-US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PCT/IL2024/050587, 2024</a:t>
              </a:r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titled: “Aqueous germicidal composition”</a:t>
              </a:r>
            </a:p>
          </p:txBody>
        </p:sp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8623C7F5-E8DA-4CDF-B8A2-00F535C9376D}"/>
              </a:ext>
            </a:extLst>
          </p:cNvPr>
          <p:cNvGrpSpPr/>
          <p:nvPr/>
        </p:nvGrpSpPr>
        <p:grpSpPr>
          <a:xfrm>
            <a:off x="1382449" y="4003415"/>
            <a:ext cx="6300628" cy="894443"/>
            <a:chOff x="1382449" y="3769846"/>
            <a:chExt cx="6300628" cy="894443"/>
          </a:xfrm>
        </p:grpSpPr>
        <p:sp>
          <p:nvSpPr>
            <p:cNvPr id="62" name="TextBox 17">
              <a:extLst>
                <a:ext uri="{FF2B5EF4-FFF2-40B4-BE49-F238E27FC236}">
                  <a16:creationId xmlns:a16="http://schemas.microsoft.com/office/drawing/2014/main" id="{7978DADD-B68E-43A9-8CEA-38FE6BC649EB}"/>
                </a:ext>
              </a:extLst>
            </p:cNvPr>
            <p:cNvSpPr txBox="1"/>
            <p:nvPr/>
          </p:nvSpPr>
          <p:spPr>
            <a:xfrm>
              <a:off x="1382449" y="3769846"/>
              <a:ext cx="6300628" cy="73827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399" b="1" dirty="0">
                  <a:solidFill>
                    <a:srgbClr val="05A6CC"/>
                  </a:solidFill>
                </a:rPr>
                <a:t>In-licensed by Coppter (Royalty free for water treatment):</a:t>
              </a:r>
            </a:p>
            <a:p>
              <a:pPr algn="ctr"/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“Topical Antimicrobial Formulation Containing Monovalent Copper Ions and Systems for Generating Monovalent Copper Ions for Cu+ antimicrobial use”</a:t>
              </a:r>
              <a:endParaRPr lang="he-IL" sz="1399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63" name="תיבת טקסט 62">
              <a:extLst>
                <a:ext uri="{FF2B5EF4-FFF2-40B4-BE49-F238E27FC236}">
                  <a16:creationId xmlns:a16="http://schemas.microsoft.com/office/drawing/2014/main" id="{8C105606-05DE-44AB-A3BE-6E2648386325}"/>
                </a:ext>
              </a:extLst>
            </p:cNvPr>
            <p:cNvSpPr txBox="1"/>
            <p:nvPr/>
          </p:nvSpPr>
          <p:spPr>
            <a:xfrm>
              <a:off x="2433884" y="4444998"/>
              <a:ext cx="4570821" cy="2192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825" dirty="0"/>
                <a:t>US11590164B2</a:t>
              </a:r>
            </a:p>
          </p:txBody>
        </p:sp>
      </p:grpSp>
      <p:grpSp>
        <p:nvGrpSpPr>
          <p:cNvPr id="16" name="Group 2">
            <a:extLst>
              <a:ext uri="{FF2B5EF4-FFF2-40B4-BE49-F238E27FC236}">
                <a16:creationId xmlns:a16="http://schemas.microsoft.com/office/drawing/2014/main" id="{77AE37D4-8D25-4FED-953D-2C67EA99A450}"/>
              </a:ext>
            </a:extLst>
          </p:cNvPr>
          <p:cNvGrpSpPr/>
          <p:nvPr/>
        </p:nvGrpSpPr>
        <p:grpSpPr>
          <a:xfrm>
            <a:off x="6388704" y="1313884"/>
            <a:ext cx="2902438" cy="2240479"/>
            <a:chOff x="4817445" y="1452854"/>
            <a:chExt cx="2905125" cy="2242553"/>
          </a:xfrm>
        </p:grpSpPr>
        <p:pic>
          <p:nvPicPr>
            <p:cNvPr id="17" name="Graphic 13">
              <a:extLst>
                <a:ext uri="{FF2B5EF4-FFF2-40B4-BE49-F238E27FC236}">
                  <a16:creationId xmlns:a16="http://schemas.microsoft.com/office/drawing/2014/main" id="{51E5F793-AB33-4D3E-B50A-788A21648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17445" y="1452854"/>
              <a:ext cx="2905125" cy="2242553"/>
            </a:xfrm>
            <a:prstGeom prst="rect">
              <a:avLst/>
            </a:prstGeom>
          </p:spPr>
        </p:pic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B146B079-C742-42F1-8E00-D5E92F14ECA8}"/>
                </a:ext>
              </a:extLst>
            </p:cNvPr>
            <p:cNvSpPr txBox="1"/>
            <p:nvPr/>
          </p:nvSpPr>
          <p:spPr>
            <a:xfrm>
              <a:off x="4968956" y="2239392"/>
              <a:ext cx="2680473" cy="9544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1399" b="1" dirty="0">
                  <a:solidFill>
                    <a:srgbClr val="1FC5D4"/>
                  </a:solidFill>
                </a:rPr>
                <a:t>US Provisional patent application </a:t>
              </a:r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No. </a:t>
              </a:r>
              <a:r>
                <a:rPr lang="en-US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63/767,616, 2025</a:t>
              </a:r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titled: </a:t>
              </a:r>
            </a:p>
            <a:p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“</a:t>
              </a:r>
              <a:r>
                <a:rPr lang="en-US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Drip irrigation system and method</a:t>
              </a:r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”</a:t>
              </a:r>
            </a:p>
          </p:txBody>
        </p:sp>
      </p:grpSp>
      <p:pic>
        <p:nvPicPr>
          <p:cNvPr id="6" name="תמונה 5">
            <a:extLst>
              <a:ext uri="{FF2B5EF4-FFF2-40B4-BE49-F238E27FC236}">
                <a16:creationId xmlns:a16="http://schemas.microsoft.com/office/drawing/2014/main" id="{6A29724F-CC13-41F1-B86E-7FBBBAED1C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2054" y="1517864"/>
            <a:ext cx="447737" cy="48584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020FEDB9-1AEC-408E-9F7E-BD856EE6B9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8758" y="3674579"/>
            <a:ext cx="485843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006102" y="-1997641"/>
            <a:ext cx="5140264" cy="913554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5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CA98973-7099-FA9B-CDC0-F52E75517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8440" y="83500"/>
            <a:ext cx="2384705" cy="716435"/>
          </a:xfrm>
          <a:prstGeom prst="rect">
            <a:avLst/>
          </a:prstGeom>
        </p:spPr>
      </p:pic>
      <p:sp>
        <p:nvSpPr>
          <p:cNvPr id="54" name="תיבת טקסט 53">
            <a:extLst>
              <a:ext uri="{FF2B5EF4-FFF2-40B4-BE49-F238E27FC236}">
                <a16:creationId xmlns:a16="http://schemas.microsoft.com/office/drawing/2014/main" id="{C01CAB0C-DB61-4A26-B678-D8A3E44D8287}"/>
              </a:ext>
            </a:extLst>
          </p:cNvPr>
          <p:cNvSpPr txBox="1"/>
          <p:nvPr/>
        </p:nvSpPr>
        <p:spPr>
          <a:xfrm>
            <a:off x="3291618" y="750229"/>
            <a:ext cx="4605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dirty="0"/>
              <a:t>Government grants</a:t>
            </a:r>
          </a:p>
        </p:txBody>
      </p:sp>
      <p:grpSp>
        <p:nvGrpSpPr>
          <p:cNvPr id="55" name="Group 1">
            <a:extLst>
              <a:ext uri="{FF2B5EF4-FFF2-40B4-BE49-F238E27FC236}">
                <a16:creationId xmlns:a16="http://schemas.microsoft.com/office/drawing/2014/main" id="{D135F2F0-BAC7-4796-908F-73F788E77935}"/>
              </a:ext>
            </a:extLst>
          </p:cNvPr>
          <p:cNvGrpSpPr/>
          <p:nvPr/>
        </p:nvGrpSpPr>
        <p:grpSpPr>
          <a:xfrm>
            <a:off x="1563969" y="1103634"/>
            <a:ext cx="2975484" cy="3581055"/>
            <a:chOff x="1263243" y="1013459"/>
            <a:chExt cx="2978239" cy="2876026"/>
          </a:xfrm>
        </p:grpSpPr>
        <p:pic>
          <p:nvPicPr>
            <p:cNvPr id="56" name="Graphic 11">
              <a:extLst>
                <a:ext uri="{FF2B5EF4-FFF2-40B4-BE49-F238E27FC236}">
                  <a16:creationId xmlns:a16="http://schemas.microsoft.com/office/drawing/2014/main" id="{90D2174D-9B27-4901-8DB9-FB8894D1D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63243" y="1013459"/>
              <a:ext cx="2905125" cy="2876026"/>
            </a:xfrm>
            <a:prstGeom prst="rect">
              <a:avLst/>
            </a:prstGeom>
          </p:spPr>
        </p:pic>
        <p:sp>
          <p:nvSpPr>
            <p:cNvPr id="57" name="TextBox 15">
              <a:extLst>
                <a:ext uri="{FF2B5EF4-FFF2-40B4-BE49-F238E27FC236}">
                  <a16:creationId xmlns:a16="http://schemas.microsoft.com/office/drawing/2014/main" id="{E4104F64-AB23-459A-8FF4-28648853A4CE}"/>
                </a:ext>
              </a:extLst>
            </p:cNvPr>
            <p:cNvSpPr txBox="1"/>
            <p:nvPr/>
          </p:nvSpPr>
          <p:spPr>
            <a:xfrm>
              <a:off x="1561009" y="1669781"/>
              <a:ext cx="2680473" cy="219889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en-US" sz="1399" b="1" dirty="0">
                <a:solidFill>
                  <a:srgbClr val="2384C7"/>
                </a:solidFill>
              </a:endParaRPr>
            </a:p>
            <a:p>
              <a:r>
                <a:rPr lang="en-US" sz="1399" b="1" dirty="0">
                  <a:solidFill>
                    <a:srgbClr val="2384C7"/>
                  </a:solidFill>
                </a:rPr>
                <a:t>Innovation Authority 2022-24</a:t>
              </a:r>
            </a:p>
            <a:p>
              <a:r>
                <a:rPr lang="en-US" sz="1399" b="1" dirty="0">
                  <a:solidFill>
                    <a:srgbClr val="2384C7"/>
                  </a:solidFill>
                </a:rPr>
                <a:t>Case number: </a:t>
              </a:r>
              <a:r>
                <a:rPr lang="en-US" sz="1800" b="0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80342</a:t>
              </a:r>
              <a:endParaRPr lang="en-US" sz="1399" b="1" dirty="0">
                <a:solidFill>
                  <a:srgbClr val="2384C7"/>
                </a:solidFill>
              </a:endParaRPr>
            </a:p>
            <a:p>
              <a:r>
                <a:rPr lang="en-US" sz="1399" b="1" dirty="0"/>
                <a:t>Development of technology for chlorine-free bathing water disinfection</a:t>
              </a:r>
            </a:p>
            <a:p>
              <a:r>
                <a:rPr lang="en-US" sz="1399" b="1" dirty="0">
                  <a:solidFill>
                    <a:srgbClr val="2384C7"/>
                  </a:solidFill>
                </a:rPr>
                <a:t>Meeting all objectives</a:t>
              </a:r>
            </a:p>
            <a:p>
              <a:r>
                <a:rPr lang="en-US" sz="1399" b="1" dirty="0">
                  <a:solidFill>
                    <a:srgbClr val="2384C7"/>
                  </a:solidFill>
                </a:rPr>
                <a:t>Completely successfully passing a professional examination</a:t>
              </a:r>
            </a:p>
            <a:p>
              <a:r>
                <a:rPr lang="en-US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1450 KNIS Innovation Authority </a:t>
              </a:r>
            </a:p>
            <a:p>
              <a:r>
                <a:rPr lang="en-US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550 KNIS </a:t>
              </a:r>
              <a:r>
                <a:rPr lang="en-US" sz="1400" b="1" dirty="0" err="1">
                  <a:solidFill>
                    <a:srgbClr val="00B050"/>
                  </a:solidFill>
                </a:rPr>
                <a:t>InNegev</a:t>
              </a:r>
              <a:endParaRPr lang="en-US" sz="1400" b="1" dirty="0">
                <a:solidFill>
                  <a:srgbClr val="00B050"/>
                </a:solidFill>
              </a:endParaRPr>
            </a:p>
            <a:p>
              <a:endParaRPr lang="en-GB" sz="1399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9" name="Group 2">
            <a:extLst>
              <a:ext uri="{FF2B5EF4-FFF2-40B4-BE49-F238E27FC236}">
                <a16:creationId xmlns:a16="http://schemas.microsoft.com/office/drawing/2014/main" id="{089021B5-B337-4AB9-9187-6C76E11EDFC0}"/>
              </a:ext>
            </a:extLst>
          </p:cNvPr>
          <p:cNvGrpSpPr/>
          <p:nvPr/>
        </p:nvGrpSpPr>
        <p:grpSpPr>
          <a:xfrm>
            <a:off x="4606323" y="1187870"/>
            <a:ext cx="3055199" cy="3686905"/>
            <a:chOff x="4760698" y="1257442"/>
            <a:chExt cx="3058027" cy="3008597"/>
          </a:xfrm>
        </p:grpSpPr>
        <p:pic>
          <p:nvPicPr>
            <p:cNvPr id="60" name="Graphic 13">
              <a:extLst>
                <a:ext uri="{FF2B5EF4-FFF2-40B4-BE49-F238E27FC236}">
                  <a16:creationId xmlns:a16="http://schemas.microsoft.com/office/drawing/2014/main" id="{42AB5032-2A1A-4964-B0C0-D2AF25EB4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760698" y="1257442"/>
              <a:ext cx="2905125" cy="2876026"/>
            </a:xfrm>
            <a:prstGeom prst="rect">
              <a:avLst/>
            </a:prstGeom>
          </p:spPr>
        </p:pic>
        <p:sp>
          <p:nvSpPr>
            <p:cNvPr id="61" name="TextBox 16">
              <a:extLst>
                <a:ext uri="{FF2B5EF4-FFF2-40B4-BE49-F238E27FC236}">
                  <a16:creationId xmlns:a16="http://schemas.microsoft.com/office/drawing/2014/main" id="{FEC2260A-1F92-4B4A-8E1B-5038BAC187E6}"/>
                </a:ext>
              </a:extLst>
            </p:cNvPr>
            <p:cNvSpPr txBox="1"/>
            <p:nvPr/>
          </p:nvSpPr>
          <p:spPr>
            <a:xfrm>
              <a:off x="5138252" y="2031828"/>
              <a:ext cx="2680473" cy="22342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1399" b="1" dirty="0">
                  <a:solidFill>
                    <a:srgbClr val="2384C7"/>
                  </a:solidFill>
                </a:rPr>
                <a:t>Ministry of Energy 2023-24</a:t>
              </a:r>
            </a:p>
            <a:p>
              <a:r>
                <a:rPr lang="en-US" sz="1399" b="1" dirty="0">
                  <a:solidFill>
                    <a:srgbClr val="2384C7"/>
                  </a:solidFill>
                </a:rPr>
                <a:t>Case number: </a:t>
              </a:r>
              <a:r>
                <a:rPr lang="en-US" sz="1800" dirty="0">
                  <a:solidFill>
                    <a:srgbClr val="2021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222-11-020</a:t>
              </a:r>
              <a:endParaRPr lang="he-IL" sz="1399" b="1" dirty="0">
                <a:solidFill>
                  <a:srgbClr val="2384C7"/>
                </a:solidFill>
              </a:endParaRPr>
            </a:p>
            <a:p>
              <a:r>
                <a:rPr lang="en-US" sz="1399" b="1" dirty="0"/>
                <a:t>Demonstration of tertiary wastewater treatment technology at the Kibbutz Lahav Wastewater Treatment Plant</a:t>
              </a:r>
            </a:p>
            <a:p>
              <a:r>
                <a:rPr lang="en-US" sz="1399" b="1" dirty="0">
                  <a:solidFill>
                    <a:srgbClr val="2384C7"/>
                  </a:solidFill>
                </a:rPr>
                <a:t>Meeting all objectives</a:t>
              </a:r>
            </a:p>
            <a:p>
              <a:r>
                <a:rPr lang="en-US" sz="1399" b="1" dirty="0">
                  <a:solidFill>
                    <a:srgbClr val="2384C7"/>
                  </a:solidFill>
                </a:rPr>
                <a:t>Completely successfully passing a professional examination</a:t>
              </a:r>
              <a:endParaRPr lang="en-GB" sz="1399" b="1" dirty="0">
                <a:solidFill>
                  <a:srgbClr val="2384C7"/>
                </a:solidFill>
              </a:endParaRPr>
            </a:p>
            <a:p>
              <a:r>
                <a:rPr lang="en-US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600 KNIS Ministry of Energy </a:t>
              </a:r>
            </a:p>
            <a:p>
              <a:r>
                <a:rPr lang="en-US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400 KNIS </a:t>
              </a:r>
              <a:r>
                <a:rPr lang="en-US" sz="1400" b="1" dirty="0">
                  <a:solidFill>
                    <a:srgbClr val="00B050"/>
                  </a:solidFill>
                  <a:latin typeface="+mj-lt"/>
                </a:rPr>
                <a:t>Magal </a:t>
              </a:r>
              <a:r>
                <a:rPr lang="en-US" sz="1400" b="1" dirty="0" err="1">
                  <a:solidFill>
                    <a:srgbClr val="00B050"/>
                  </a:solidFill>
                  <a:latin typeface="+mj-lt"/>
                </a:rPr>
                <a:t>Saphier</a:t>
              </a:r>
              <a:endParaRPr lang="en-US" sz="1400" b="1" dirty="0">
                <a:solidFill>
                  <a:srgbClr val="00B050"/>
                </a:solidFill>
              </a:endParaRPr>
            </a:p>
            <a:p>
              <a:endParaRPr lang="en-GB" sz="1399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55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955986" y="-1955985"/>
            <a:ext cx="5144265" cy="905623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5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3ACA9F-FBB2-4197-AEED-7854D3CEC355}"/>
              </a:ext>
            </a:extLst>
          </p:cNvPr>
          <p:cNvSpPr txBox="1"/>
          <p:nvPr/>
        </p:nvSpPr>
        <p:spPr>
          <a:xfrm>
            <a:off x="1441827" y="187667"/>
            <a:ext cx="6069515" cy="55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994" b="1" dirty="0">
                <a:solidFill>
                  <a:srgbClr val="05A6CC"/>
                </a:solidFill>
              </a:rPr>
              <a:t>safety</a:t>
            </a:r>
            <a:endParaRPr lang="he-IL" sz="2994" b="1" dirty="0">
              <a:solidFill>
                <a:srgbClr val="05A6CC"/>
              </a:solidFill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3F1AFE1-A0BB-4047-9FA8-B0A5651783C7}"/>
              </a:ext>
            </a:extLst>
          </p:cNvPr>
          <p:cNvSpPr txBox="1"/>
          <p:nvPr/>
        </p:nvSpPr>
        <p:spPr>
          <a:xfrm>
            <a:off x="1505437" y="829430"/>
            <a:ext cx="63421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Copper is essential to all living organisms as a trace dietary, but higher amounts of copper (30 mg/kg) are toxic.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EPA has determined that drinking water should not contain more than 1.3 mg copper per liter of water (1.3 mg/L).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F99A24A8-2DDB-4612-86E6-79B6FB5C59FE}"/>
              </a:ext>
            </a:extLst>
          </p:cNvPr>
          <p:cNvSpPr txBox="1"/>
          <p:nvPr/>
        </p:nvSpPr>
        <p:spPr>
          <a:xfrm>
            <a:off x="2390498" y="2685952"/>
            <a:ext cx="51208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Our system guarantees a concentration of below 0.2ppm copper ions</a:t>
            </a: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174620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114" y="-1991790"/>
            <a:ext cx="9135542" cy="913977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5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3ACA9F-FBB2-4197-AEED-7854D3CEC355}"/>
              </a:ext>
            </a:extLst>
          </p:cNvPr>
          <p:cNvSpPr txBox="1"/>
          <p:nvPr/>
        </p:nvSpPr>
        <p:spPr>
          <a:xfrm>
            <a:off x="1441827" y="187667"/>
            <a:ext cx="6069515" cy="55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994" b="1" dirty="0">
                <a:solidFill>
                  <a:srgbClr val="05A6CC"/>
                </a:solidFill>
              </a:rPr>
              <a:t>Summary</a:t>
            </a:r>
            <a:endParaRPr lang="he-IL" sz="2994" b="1" dirty="0">
              <a:solidFill>
                <a:srgbClr val="05A6CC"/>
              </a:solidFill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3F1AFE1-A0BB-4047-9FA8-B0A5651783C7}"/>
              </a:ext>
            </a:extLst>
          </p:cNvPr>
          <p:cNvSpPr txBox="1"/>
          <p:nvPr/>
        </p:nvSpPr>
        <p:spPr>
          <a:xfrm>
            <a:off x="1272487" y="1026281"/>
            <a:ext cx="682948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800" b="1" dirty="0">
                <a:solidFill>
                  <a:srgbClr val="000000"/>
                </a:solidFill>
                <a:latin typeface="Lora"/>
              </a:rPr>
              <a:t>Copper technology could bring good news for hot tub and spa health bathers.</a:t>
            </a:r>
          </a:p>
          <a:p>
            <a:pPr rtl="0"/>
            <a:endParaRPr lang="en-US" sz="1800" b="1" dirty="0">
              <a:solidFill>
                <a:srgbClr val="000000"/>
              </a:solidFill>
              <a:latin typeface="Lora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Safe and healthy water without pathogens.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The activity of monovalent copper ions increases with temperature; they do not decompose or evaporate in heat.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No chlorine, bromine, or Ozone.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A bathing experience similar to a pristine spring.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Stable and easy to maintain system</a:t>
            </a:r>
            <a:endParaRPr lang="he-IL" dirty="0">
              <a:solidFill>
                <a:srgbClr val="000000"/>
              </a:solidFill>
              <a:latin typeface="Lora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Eco-friendly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Cost effective</a:t>
            </a:r>
            <a:endParaRPr lang="he-IL" sz="1800" dirty="0">
              <a:solidFill>
                <a:srgbClr val="000000"/>
              </a:solidFill>
              <a:latin typeface="Lora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Lor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Lora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Lora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Lora"/>
            </a:endParaRPr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0906E606-50E8-4F44-8132-440D82089D10}"/>
              </a:ext>
            </a:extLst>
          </p:cNvPr>
          <p:cNvGrpSpPr/>
          <p:nvPr/>
        </p:nvGrpSpPr>
        <p:grpSpPr>
          <a:xfrm>
            <a:off x="3267075" y="3705225"/>
            <a:ext cx="2820285" cy="1157074"/>
            <a:chOff x="2228523" y="882291"/>
            <a:chExt cx="4686954" cy="2762636"/>
          </a:xfrm>
        </p:grpSpPr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658848CF-D6FB-4DC4-9302-453C63640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28523" y="882291"/>
              <a:ext cx="4686954" cy="2762636"/>
            </a:xfrm>
            <a:prstGeom prst="rect">
              <a:avLst/>
            </a:prstGeom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47C2FCA3-ABBC-44C0-B8D0-7DE0813A7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368" y="2012768"/>
              <a:ext cx="2179435" cy="433135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5544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0609" y="1147162"/>
            <a:ext cx="6090168" cy="3537030"/>
          </a:xfrm>
          <a:prstGeom prst="rect">
            <a:avLst/>
          </a:prstGeom>
        </p:spPr>
      </p:pic>
      <p:pic>
        <p:nvPicPr>
          <p:cNvPr id="9" name="Graphic 11">
            <a:extLst>
              <a:ext uri="{FF2B5EF4-FFF2-40B4-BE49-F238E27FC236}">
                <a16:creationId xmlns:a16="http://schemas.microsoft.com/office/drawing/2014/main" id="{B5FD2B60-AD12-4BE5-B96C-A936A1E7AB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1282" y="1460194"/>
            <a:ext cx="3800475" cy="419450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5EC76056-4E4B-4B0E-8583-CC5E9CC8E452}"/>
              </a:ext>
            </a:extLst>
          </p:cNvPr>
          <p:cNvSpPr txBox="1"/>
          <p:nvPr/>
        </p:nvSpPr>
        <p:spPr>
          <a:xfrm>
            <a:off x="2202120" y="2087320"/>
            <a:ext cx="520714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Infected water</a:t>
            </a:r>
          </a:p>
          <a:p>
            <a:pPr algn="ctr"/>
            <a:endParaRPr lang="en-US" sz="2400" dirty="0">
              <a:solidFill>
                <a:srgbClr val="05A6CC"/>
              </a:solidFill>
              <a:latin typeface="+mj-lt"/>
            </a:endParaRPr>
          </a:p>
          <a:p>
            <a:pPr algn="ctr"/>
            <a:endParaRPr lang="en-US" sz="2400" dirty="0">
              <a:solidFill>
                <a:srgbClr val="05A6CC"/>
              </a:solidFill>
              <a:latin typeface="+mj-lt"/>
            </a:endParaRPr>
          </a:p>
          <a:p>
            <a:pPr algn="ctr"/>
            <a:r>
              <a:rPr lang="en-US" sz="2400" dirty="0">
                <a:solidFill>
                  <a:srgbClr val="05A6CC"/>
                </a:solidFill>
                <a:latin typeface="+mj-lt"/>
              </a:rPr>
              <a:t>Main disinfection agent - Chlorine</a:t>
            </a:r>
          </a:p>
          <a:p>
            <a:pPr algn="ctr"/>
            <a:r>
              <a:rPr lang="en-US" sz="2400" b="1" dirty="0">
                <a:solidFill>
                  <a:srgbClr val="05A6CC"/>
                </a:solidFill>
              </a:rPr>
              <a:t>CHLORINE - A SERIOUS </a:t>
            </a:r>
            <a:r>
              <a:rPr lang="en-US" sz="2400" b="1" dirty="0">
                <a:solidFill>
                  <a:srgbClr val="C00000"/>
                </a:solidFill>
              </a:rPr>
              <a:t>HAZARD</a:t>
            </a:r>
            <a:endParaRPr lang="he-IL" sz="2400" b="1" dirty="0">
              <a:solidFill>
                <a:srgbClr val="C00000"/>
              </a:solidFill>
            </a:endParaRPr>
          </a:p>
        </p:txBody>
      </p:sp>
      <p:pic>
        <p:nvPicPr>
          <p:cNvPr id="10" name="Graphic 24">
            <a:extLst>
              <a:ext uri="{FF2B5EF4-FFF2-40B4-BE49-F238E27FC236}">
                <a16:creationId xmlns:a16="http://schemas.microsoft.com/office/drawing/2014/main" id="{B13117AF-9C61-4C4C-94CB-C3ED667C5E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9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F561EAAD-4996-4FC1-3AF7-06102486D5A1}"/>
              </a:ext>
            </a:extLst>
          </p:cNvPr>
          <p:cNvSpPr/>
          <p:nvPr/>
        </p:nvSpPr>
        <p:spPr>
          <a:xfrm>
            <a:off x="6947439" y="3631041"/>
            <a:ext cx="3353648" cy="2165115"/>
          </a:xfrm>
          <a:prstGeom prst="rect">
            <a:avLst/>
          </a:prstGeom>
          <a:gradFill flip="none" rotWithShape="1">
            <a:gsLst>
              <a:gs pos="0">
                <a:srgbClr val="C7C7C7">
                  <a:alpha val="3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FA68F03-1F8E-5EAD-24FA-47D00CD2C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510" y="-83950"/>
            <a:ext cx="7118836" cy="71188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03820B-BD2C-F2F5-609F-7A13E7B01069}"/>
              </a:ext>
            </a:extLst>
          </p:cNvPr>
          <p:cNvSpPr txBox="1"/>
          <p:nvPr/>
        </p:nvSpPr>
        <p:spPr>
          <a:xfrm>
            <a:off x="313509" y="-33343"/>
            <a:ext cx="821345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b="1" dirty="0">
                <a:solidFill>
                  <a:srgbClr val="05A6CC"/>
                </a:solidFill>
              </a:rPr>
              <a:t>Hot tubs &amp; spa baths - A SERIOUS infections HAZARD</a:t>
            </a:r>
            <a:endParaRPr lang="he-IL" sz="3000" b="1" dirty="0">
              <a:solidFill>
                <a:srgbClr val="05A6CC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58AEB4-2301-93BF-F506-B64F5AB11565}"/>
              </a:ext>
            </a:extLst>
          </p:cNvPr>
          <p:cNvGrpSpPr/>
          <p:nvPr/>
        </p:nvGrpSpPr>
        <p:grpSpPr>
          <a:xfrm>
            <a:off x="547742" y="3027496"/>
            <a:ext cx="2631639" cy="1925287"/>
            <a:chOff x="506292" y="1546875"/>
            <a:chExt cx="3857625" cy="3106470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BBEF9380-126B-77B3-8C8F-305741297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6292" y="1546875"/>
              <a:ext cx="3857625" cy="310647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0F196C-EB52-173D-F870-1B690074B7EF}"/>
                </a:ext>
              </a:extLst>
            </p:cNvPr>
            <p:cNvSpPr txBox="1"/>
            <p:nvPr/>
          </p:nvSpPr>
          <p:spPr>
            <a:xfrm>
              <a:off x="919268" y="4088019"/>
              <a:ext cx="3444649" cy="4966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400" b="0" u="none" strike="noStrike" dirty="0">
                  <a:solidFill>
                    <a:srgbClr val="4007A2"/>
                  </a:solidFill>
                  <a:effectLst/>
                  <a:latin typeface="Roboto" panose="02000000000000000000" pitchFamily="2" charset="0"/>
                  <a:hlinkClick r:id="rId6"/>
                </a:rPr>
                <a:t>Hot Tub Folliculitis: Rash,</a:t>
              </a:r>
              <a:endParaRPr lang="en-US" sz="1400" b="0" dirty="0">
                <a:solidFill>
                  <a:srgbClr val="71777D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0B4DE080-E209-48A5-8260-492C97BB1B75}"/>
              </a:ext>
            </a:extLst>
          </p:cNvPr>
          <p:cNvGrpSpPr/>
          <p:nvPr/>
        </p:nvGrpSpPr>
        <p:grpSpPr>
          <a:xfrm>
            <a:off x="6865714" y="3377023"/>
            <a:ext cx="1846400" cy="1575760"/>
            <a:chOff x="4780084" y="1546875"/>
            <a:chExt cx="3857625" cy="3106470"/>
          </a:xfrm>
        </p:grpSpPr>
        <p:pic>
          <p:nvPicPr>
            <p:cNvPr id="17" name="Graphic 57">
              <a:extLst>
                <a:ext uri="{FF2B5EF4-FFF2-40B4-BE49-F238E27FC236}">
                  <a16:creationId xmlns:a16="http://schemas.microsoft.com/office/drawing/2014/main" id="{5EF0107F-A91E-4163-88E4-787349E28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80084" y="1546875"/>
              <a:ext cx="3857625" cy="3106470"/>
            </a:xfrm>
            <a:prstGeom prst="rect">
              <a:avLst/>
            </a:prstGeom>
          </p:spPr>
        </p:pic>
        <p:sp>
          <p:nvSpPr>
            <p:cNvPr id="18" name="TextBox 63">
              <a:extLst>
                <a:ext uri="{FF2B5EF4-FFF2-40B4-BE49-F238E27FC236}">
                  <a16:creationId xmlns:a16="http://schemas.microsoft.com/office/drawing/2014/main" id="{6A053C76-6C06-4D9A-99DE-7AA304599B4E}"/>
                </a:ext>
              </a:extLst>
            </p:cNvPr>
            <p:cNvSpPr txBox="1"/>
            <p:nvPr/>
          </p:nvSpPr>
          <p:spPr>
            <a:xfrm>
              <a:off x="5362188" y="3942103"/>
              <a:ext cx="3031672" cy="5005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he-IL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33" name="Graphic 2">
            <a:extLst>
              <a:ext uri="{FF2B5EF4-FFF2-40B4-BE49-F238E27FC236}">
                <a16:creationId xmlns:a16="http://schemas.microsoft.com/office/drawing/2014/main" id="{5612AE0D-60C6-4A08-AF6A-864B0BBCF4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50946" y="3082831"/>
            <a:ext cx="3353647" cy="1874468"/>
          </a:xfrm>
          <a:prstGeom prst="rect">
            <a:avLst/>
          </a:prstGeom>
        </p:spPr>
      </p:pic>
      <p:pic>
        <p:nvPicPr>
          <p:cNvPr id="13" name="Picture 2" descr="Pseudomonas folliculitis">
            <a:extLst>
              <a:ext uri="{FF2B5EF4-FFF2-40B4-BE49-F238E27FC236}">
                <a16:creationId xmlns:a16="http://schemas.microsoft.com/office/drawing/2014/main" id="{9A35FE92-3D76-4A10-B30A-E1F41D47C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5" y="2794477"/>
            <a:ext cx="2352867" cy="176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EF89E237-5416-4389-9CD3-A8BC517EF44A}"/>
              </a:ext>
            </a:extLst>
          </p:cNvPr>
          <p:cNvSpPr txBox="1"/>
          <p:nvPr/>
        </p:nvSpPr>
        <p:spPr>
          <a:xfrm>
            <a:off x="21372" y="807384"/>
            <a:ext cx="3191477" cy="205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>
                <a:solidFill>
                  <a:srgbClr val="121212"/>
                </a:solidFill>
                <a:effectLst/>
                <a:latin typeface="Poppins" panose="00000500000000000000" pitchFamily="2" charset="0"/>
              </a:rPr>
              <a:t>Spa hot tubs, and jacuzzies </a:t>
            </a:r>
            <a:r>
              <a:rPr lang="en-US" sz="1050" b="0" i="0" u="none" strike="noStrike" dirty="0">
                <a:solidFill>
                  <a:srgbClr val="116BA3"/>
                </a:solidFill>
                <a:effectLst/>
                <a:latin typeface="Poppins" panose="00000500000000000000" pitchFamily="2" charset="0"/>
                <a:hlinkClick r:id="rId10"/>
              </a:rPr>
              <a:t>folliculitis</a:t>
            </a:r>
            <a:r>
              <a:rPr lang="en-US" sz="1050" b="0" i="0" dirty="0">
                <a:solidFill>
                  <a:srgbClr val="121212"/>
                </a:solidFill>
                <a:effectLst/>
                <a:latin typeface="Poppins" panose="00000500000000000000" pitchFamily="2" charset="0"/>
              </a:rPr>
              <a:t> is due to an opportunistic bacterial infection of the skin by </a:t>
            </a:r>
            <a:r>
              <a:rPr lang="en-US" sz="1050" b="0" i="1" u="none" strike="noStrike" dirty="0">
                <a:solidFill>
                  <a:srgbClr val="116BA3"/>
                </a:solidFill>
                <a:effectLst/>
                <a:latin typeface="Poppins" panose="00000500000000000000" pitchFamily="2" charset="0"/>
                <a:hlinkClick r:id="rId11"/>
              </a:rPr>
              <a:t>Pseudomonas aeruginosa</a:t>
            </a:r>
            <a:r>
              <a:rPr lang="en-US" sz="1050" b="0" i="0" dirty="0">
                <a:solidFill>
                  <a:srgbClr val="121212"/>
                </a:solidFill>
                <a:effectLst/>
                <a:latin typeface="Poppins" panose="00000500000000000000" pitchFamily="2" charset="0"/>
              </a:rPr>
              <a:t> or, less commonly, </a:t>
            </a:r>
            <a:r>
              <a:rPr lang="en-US" sz="1050" b="0" i="1" u="none" strike="noStrike" dirty="0">
                <a:solidFill>
                  <a:srgbClr val="116BA3"/>
                </a:solidFill>
                <a:effectLst/>
                <a:latin typeface="Poppins" panose="00000500000000000000" pitchFamily="2" charset="0"/>
                <a:hlinkClick r:id="rId12"/>
              </a:rPr>
              <a:t>Aeromonas </a:t>
            </a:r>
            <a:r>
              <a:rPr lang="en-US" sz="1050" b="0" i="1" u="none" strike="noStrike" dirty="0" err="1">
                <a:solidFill>
                  <a:srgbClr val="116BA3"/>
                </a:solidFill>
                <a:effectLst/>
                <a:latin typeface="Poppins" panose="00000500000000000000" pitchFamily="2" charset="0"/>
                <a:hlinkClick r:id="rId12"/>
              </a:rPr>
              <a:t>hydrophila</a:t>
            </a:r>
            <a:r>
              <a:rPr lang="en-US" sz="1050" b="0" i="0" dirty="0">
                <a:solidFill>
                  <a:srgbClr val="121212"/>
                </a:solidFill>
                <a:effectLst/>
                <a:latin typeface="Poppins" panose="00000500000000000000" pitchFamily="2" charset="0"/>
              </a:rPr>
              <a:t>. These ubiquitous Gram-negative bacteria can survive in warm water, even when </a:t>
            </a:r>
            <a:r>
              <a:rPr lang="en-US" sz="1200" b="0" i="0" dirty="0">
                <a:solidFill>
                  <a:srgbClr val="121212"/>
                </a:solidFill>
                <a:effectLst/>
                <a:latin typeface="Poppins" panose="00000500000000000000" pitchFamily="2" charset="0"/>
              </a:rPr>
              <a:t>adequately chlorinated</a:t>
            </a:r>
            <a:r>
              <a:rPr lang="en-US" sz="1050" b="0" i="0" dirty="0">
                <a:solidFill>
                  <a:srgbClr val="121212"/>
                </a:solidFill>
                <a:effectLst/>
                <a:latin typeface="Poppins" panose="00000500000000000000" pitchFamily="2" charset="0"/>
              </a:rPr>
              <a:t>, because of the formation of a biofilm on the tub surface or within the piping system. Contamination is more common if the water is inadequately treated or organic material, such as skin, is </a:t>
            </a:r>
            <a:r>
              <a:rPr lang="en-US" sz="1100" b="0" i="0" dirty="0">
                <a:solidFill>
                  <a:srgbClr val="121212"/>
                </a:solidFill>
                <a:effectLst/>
                <a:latin typeface="Poppins" panose="00000500000000000000" pitchFamily="2" charset="0"/>
              </a:rPr>
              <a:t>present.</a:t>
            </a:r>
            <a:endParaRPr lang="he-IL" sz="1600" dirty="0"/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96FAA104-0BF9-4D33-A262-5ECA173C956F}"/>
              </a:ext>
            </a:extLst>
          </p:cNvPr>
          <p:cNvSpPr txBox="1"/>
          <p:nvPr/>
        </p:nvSpPr>
        <p:spPr>
          <a:xfrm>
            <a:off x="3274797" y="3082400"/>
            <a:ext cx="32720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People are at risk for respiratory </a:t>
            </a:r>
            <a:r>
              <a:rPr lang="en-US" sz="1400" b="1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infections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 if they breathe in mist from a hot </a:t>
            </a:r>
            <a:r>
              <a:rPr lang="en-US" sz="1400" b="1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tub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 that contains </a:t>
            </a:r>
            <a:r>
              <a:rPr lang="en-US" sz="1400" b="1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Legionella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 bacteria. </a:t>
            </a:r>
            <a:r>
              <a:rPr lang="en-US" sz="1400" b="1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Legionnaires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' disease and Pontiac fever are illnesses caused by </a:t>
            </a:r>
            <a:r>
              <a:rPr lang="en-US" sz="1400" b="1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Legionella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.</a:t>
            </a:r>
            <a:endParaRPr lang="he-IL" sz="1400" dirty="0"/>
          </a:p>
        </p:txBody>
      </p:sp>
      <p:pic>
        <p:nvPicPr>
          <p:cNvPr id="36" name="Picture 4" descr="Sac Dep Spa Blackhead's Removed On Nose | Sac dep spa blackheads | spa ...">
            <a:extLst>
              <a:ext uri="{FF2B5EF4-FFF2-40B4-BE49-F238E27FC236}">
                <a16:creationId xmlns:a16="http://schemas.microsoft.com/office/drawing/2014/main" id="{8A7FAE81-3225-4CCE-8055-64DD674DB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171" y="3510347"/>
            <a:ext cx="1763486" cy="99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0F7D9645-C9C5-4F08-9D42-5E89430C1D8B}"/>
              </a:ext>
            </a:extLst>
          </p:cNvPr>
          <p:cNvSpPr txBox="1"/>
          <p:nvPr/>
        </p:nvSpPr>
        <p:spPr>
          <a:xfrm>
            <a:off x="3376935" y="1171074"/>
            <a:ext cx="55694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When not maintained and cleaned properly, hot tubs provide an ideal environment for bacteria and viruses to grow, causing skin, eye, and </a:t>
            </a:r>
            <a:r>
              <a:rPr lang="en-US" b="0" i="0" u="none" strike="noStrike" dirty="0">
                <a:solidFill>
                  <a:srgbClr val="2196F3"/>
                </a:solidFill>
                <a:effectLst/>
                <a:latin typeface="Roboto" panose="02000000000000000000" pitchFamily="2" charset="0"/>
                <a:hlinkClick r:id="rId14"/>
              </a:rPr>
              <a:t>ear infections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as well as other serious diseases.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8393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F561EAAD-4996-4FC1-3AF7-06102486D5A1}"/>
              </a:ext>
            </a:extLst>
          </p:cNvPr>
          <p:cNvSpPr/>
          <p:nvPr/>
        </p:nvSpPr>
        <p:spPr>
          <a:xfrm>
            <a:off x="6947439" y="3631041"/>
            <a:ext cx="3353648" cy="2165115"/>
          </a:xfrm>
          <a:prstGeom prst="rect">
            <a:avLst/>
          </a:prstGeom>
          <a:gradFill flip="none" rotWithShape="1">
            <a:gsLst>
              <a:gs pos="0">
                <a:srgbClr val="C7C7C7">
                  <a:alpha val="3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FA68F03-1F8E-5EAD-24FA-47D00CD2C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582" y="-985287"/>
            <a:ext cx="7118836" cy="71188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03820B-BD2C-F2F5-609F-7A13E7B01069}"/>
              </a:ext>
            </a:extLst>
          </p:cNvPr>
          <p:cNvSpPr txBox="1"/>
          <p:nvPr/>
        </p:nvSpPr>
        <p:spPr>
          <a:xfrm>
            <a:off x="1531620" y="272981"/>
            <a:ext cx="608076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b="1" dirty="0">
                <a:solidFill>
                  <a:srgbClr val="05A6CC"/>
                </a:solidFill>
              </a:rPr>
              <a:t>CHLORINE - A SERIOUS HAZARD</a:t>
            </a:r>
            <a:endParaRPr lang="he-IL" sz="3000" b="1" dirty="0">
              <a:solidFill>
                <a:srgbClr val="05A6C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CF21DB-72E8-8C14-FBC7-01346300EB3C}"/>
              </a:ext>
            </a:extLst>
          </p:cNvPr>
          <p:cNvSpPr txBox="1"/>
          <p:nvPr/>
        </p:nvSpPr>
        <p:spPr>
          <a:xfrm>
            <a:off x="1531620" y="830843"/>
            <a:ext cx="608076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Current Chlorine alternative –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 sufficient</a:t>
            </a:r>
            <a:endParaRPr lang="he-IL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58AEB4-2301-93BF-F506-B64F5AB11565}"/>
              </a:ext>
            </a:extLst>
          </p:cNvPr>
          <p:cNvGrpSpPr/>
          <p:nvPr/>
        </p:nvGrpSpPr>
        <p:grpSpPr>
          <a:xfrm>
            <a:off x="613862" y="1218154"/>
            <a:ext cx="2632941" cy="1925287"/>
            <a:chOff x="506291" y="1546875"/>
            <a:chExt cx="3859534" cy="3106470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BBEF9380-126B-77B3-8C8F-305741297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6292" y="1546875"/>
              <a:ext cx="3857625" cy="310647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0F196C-EB52-173D-F870-1B690074B7EF}"/>
                </a:ext>
              </a:extLst>
            </p:cNvPr>
            <p:cNvSpPr txBox="1"/>
            <p:nvPr/>
          </p:nvSpPr>
          <p:spPr>
            <a:xfrm>
              <a:off x="919268" y="4088020"/>
              <a:ext cx="303167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SKIN IRRITATION</a:t>
              </a:r>
              <a:endParaRPr lang="he-IL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14BD199A-E2FF-C1E1-4112-9BC2D8A12E63}"/>
                </a:ext>
              </a:extLst>
            </p:cNvPr>
            <p:cNvSpPr/>
            <p:nvPr/>
          </p:nvSpPr>
          <p:spPr>
            <a:xfrm>
              <a:off x="506291" y="1546875"/>
              <a:ext cx="3859534" cy="2278927"/>
            </a:xfrm>
            <a:custGeom>
              <a:avLst/>
              <a:gdLst>
                <a:gd name="connsiteX0" fmla="*/ 0 w 3859534"/>
                <a:gd name="connsiteY0" fmla="*/ 0 h 2278927"/>
                <a:gd name="connsiteX1" fmla="*/ 3318194 w 3859534"/>
                <a:gd name="connsiteY1" fmla="*/ 0 h 2278927"/>
                <a:gd name="connsiteX2" fmla="*/ 3859535 w 3859534"/>
                <a:gd name="connsiteY2" fmla="*/ 541341 h 2278927"/>
                <a:gd name="connsiteX3" fmla="*/ 3859535 w 3859534"/>
                <a:gd name="connsiteY3" fmla="*/ 2278927 h 2278927"/>
                <a:gd name="connsiteX4" fmla="*/ 0 w 3859534"/>
                <a:gd name="connsiteY4" fmla="*/ 2278927 h 2278927"/>
                <a:gd name="connsiteX5" fmla="*/ 0 w 3859534"/>
                <a:gd name="connsiteY5" fmla="*/ 0 h 2278927"/>
                <a:gd name="connsiteX6" fmla="*/ 0 w 3859534"/>
                <a:gd name="connsiteY6" fmla="*/ 0 h 227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534" h="2278927">
                  <a:moveTo>
                    <a:pt x="0" y="0"/>
                  </a:moveTo>
                  <a:lnTo>
                    <a:pt x="3318194" y="0"/>
                  </a:lnTo>
                  <a:cubicBezTo>
                    <a:pt x="3617001" y="0"/>
                    <a:pt x="3859535" y="242534"/>
                    <a:pt x="3859535" y="541341"/>
                  </a:cubicBezTo>
                  <a:lnTo>
                    <a:pt x="3859535" y="2278927"/>
                  </a:lnTo>
                  <a:lnTo>
                    <a:pt x="0" y="22789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w="1273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361F1B-925F-0641-17CD-4879570996B8}"/>
              </a:ext>
            </a:extLst>
          </p:cNvPr>
          <p:cNvGrpSpPr/>
          <p:nvPr/>
        </p:nvGrpSpPr>
        <p:grpSpPr>
          <a:xfrm>
            <a:off x="3312866" y="1268465"/>
            <a:ext cx="2518265" cy="1874976"/>
            <a:chOff x="4778177" y="1546031"/>
            <a:chExt cx="3859534" cy="3107314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3C0847D6-9343-A2EF-7F2B-A100AA773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80084" y="1546875"/>
              <a:ext cx="3857625" cy="310647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3180AC-E09A-360A-BA91-0ED28602FDFB}"/>
                </a:ext>
              </a:extLst>
            </p:cNvPr>
            <p:cNvSpPr txBox="1"/>
            <p:nvPr/>
          </p:nvSpPr>
          <p:spPr>
            <a:xfrm>
              <a:off x="5193060" y="4088020"/>
              <a:ext cx="303167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BURNING EYES</a:t>
              </a:r>
              <a:endParaRPr lang="he-IL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6561264C-4245-D5CA-CDA4-BD892FB0EB3D}"/>
                </a:ext>
              </a:extLst>
            </p:cNvPr>
            <p:cNvSpPr/>
            <p:nvPr/>
          </p:nvSpPr>
          <p:spPr>
            <a:xfrm>
              <a:off x="4778177" y="1546031"/>
              <a:ext cx="3859534" cy="2278927"/>
            </a:xfrm>
            <a:custGeom>
              <a:avLst/>
              <a:gdLst>
                <a:gd name="connsiteX0" fmla="*/ 0 w 3859534"/>
                <a:gd name="connsiteY0" fmla="*/ 0 h 2278927"/>
                <a:gd name="connsiteX1" fmla="*/ 3318194 w 3859534"/>
                <a:gd name="connsiteY1" fmla="*/ 0 h 2278927"/>
                <a:gd name="connsiteX2" fmla="*/ 3859535 w 3859534"/>
                <a:gd name="connsiteY2" fmla="*/ 541341 h 2278927"/>
                <a:gd name="connsiteX3" fmla="*/ 3859535 w 3859534"/>
                <a:gd name="connsiteY3" fmla="*/ 2278927 h 2278927"/>
                <a:gd name="connsiteX4" fmla="*/ 0 w 3859534"/>
                <a:gd name="connsiteY4" fmla="*/ 2278927 h 2278927"/>
                <a:gd name="connsiteX5" fmla="*/ 0 w 3859534"/>
                <a:gd name="connsiteY5" fmla="*/ 0 h 2278927"/>
                <a:gd name="connsiteX6" fmla="*/ 0 w 3859534"/>
                <a:gd name="connsiteY6" fmla="*/ 0 h 227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534" h="2278927">
                  <a:moveTo>
                    <a:pt x="0" y="0"/>
                  </a:moveTo>
                  <a:lnTo>
                    <a:pt x="3318194" y="0"/>
                  </a:lnTo>
                  <a:cubicBezTo>
                    <a:pt x="3617001" y="0"/>
                    <a:pt x="3859535" y="242534"/>
                    <a:pt x="3859535" y="541341"/>
                  </a:cubicBezTo>
                  <a:lnTo>
                    <a:pt x="3859535" y="2278927"/>
                  </a:lnTo>
                  <a:lnTo>
                    <a:pt x="0" y="22789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w="1273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dirty="0"/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0B4DE080-E209-48A5-8260-492C97BB1B75}"/>
              </a:ext>
            </a:extLst>
          </p:cNvPr>
          <p:cNvGrpSpPr/>
          <p:nvPr/>
        </p:nvGrpSpPr>
        <p:grpSpPr>
          <a:xfrm>
            <a:off x="7273824" y="824475"/>
            <a:ext cx="1847314" cy="1576188"/>
            <a:chOff x="4778177" y="1546031"/>
            <a:chExt cx="3859534" cy="3107314"/>
          </a:xfrm>
        </p:grpSpPr>
        <p:pic>
          <p:nvPicPr>
            <p:cNvPr id="17" name="Graphic 57">
              <a:extLst>
                <a:ext uri="{FF2B5EF4-FFF2-40B4-BE49-F238E27FC236}">
                  <a16:creationId xmlns:a16="http://schemas.microsoft.com/office/drawing/2014/main" id="{5EF0107F-A91E-4163-88E4-787349E28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80084" y="1546875"/>
              <a:ext cx="3857625" cy="3106470"/>
            </a:xfrm>
            <a:prstGeom prst="rect">
              <a:avLst/>
            </a:prstGeom>
          </p:spPr>
        </p:pic>
        <p:sp>
          <p:nvSpPr>
            <p:cNvPr id="18" name="TextBox 63">
              <a:extLst>
                <a:ext uri="{FF2B5EF4-FFF2-40B4-BE49-F238E27FC236}">
                  <a16:creationId xmlns:a16="http://schemas.microsoft.com/office/drawing/2014/main" id="{6A053C76-6C06-4D9A-99DE-7AA304599B4E}"/>
                </a:ext>
              </a:extLst>
            </p:cNvPr>
            <p:cNvSpPr txBox="1"/>
            <p:nvPr/>
          </p:nvSpPr>
          <p:spPr>
            <a:xfrm>
              <a:off x="5362188" y="3942103"/>
              <a:ext cx="3031672" cy="5005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CHLORINE</a:t>
              </a:r>
              <a:r>
                <a:rPr 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GAS </a:t>
              </a:r>
              <a:r>
                <a:rPr lang="en-US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 FATAL</a:t>
              </a:r>
              <a:endParaRPr lang="he-IL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D5D27583-022F-4922-8914-6E1617DDD29A}"/>
                </a:ext>
              </a:extLst>
            </p:cNvPr>
            <p:cNvSpPr/>
            <p:nvPr/>
          </p:nvSpPr>
          <p:spPr>
            <a:xfrm>
              <a:off x="4778177" y="1546031"/>
              <a:ext cx="3859534" cy="2278927"/>
            </a:xfrm>
            <a:custGeom>
              <a:avLst/>
              <a:gdLst>
                <a:gd name="connsiteX0" fmla="*/ 0 w 3859534"/>
                <a:gd name="connsiteY0" fmla="*/ 0 h 2278927"/>
                <a:gd name="connsiteX1" fmla="*/ 3318194 w 3859534"/>
                <a:gd name="connsiteY1" fmla="*/ 0 h 2278927"/>
                <a:gd name="connsiteX2" fmla="*/ 3859535 w 3859534"/>
                <a:gd name="connsiteY2" fmla="*/ 541341 h 2278927"/>
                <a:gd name="connsiteX3" fmla="*/ 3859535 w 3859534"/>
                <a:gd name="connsiteY3" fmla="*/ 2278927 h 2278927"/>
                <a:gd name="connsiteX4" fmla="*/ 0 w 3859534"/>
                <a:gd name="connsiteY4" fmla="*/ 2278927 h 2278927"/>
                <a:gd name="connsiteX5" fmla="*/ 0 w 3859534"/>
                <a:gd name="connsiteY5" fmla="*/ 0 h 2278927"/>
                <a:gd name="connsiteX6" fmla="*/ 0 w 3859534"/>
                <a:gd name="connsiteY6" fmla="*/ 0 h 227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534" h="2278927">
                  <a:moveTo>
                    <a:pt x="0" y="0"/>
                  </a:moveTo>
                  <a:lnTo>
                    <a:pt x="3318194" y="0"/>
                  </a:lnTo>
                  <a:cubicBezTo>
                    <a:pt x="3617001" y="0"/>
                    <a:pt x="3859535" y="242534"/>
                    <a:pt x="3859535" y="541341"/>
                  </a:cubicBezTo>
                  <a:lnTo>
                    <a:pt x="3859535" y="2278927"/>
                  </a:lnTo>
                  <a:lnTo>
                    <a:pt x="0" y="22789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  <a:ln w="1273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dirty="0"/>
            </a:p>
          </p:txBody>
        </p:sp>
      </p:grpSp>
      <p:grpSp>
        <p:nvGrpSpPr>
          <p:cNvPr id="20" name="Group 14">
            <a:extLst>
              <a:ext uri="{FF2B5EF4-FFF2-40B4-BE49-F238E27FC236}">
                <a16:creationId xmlns:a16="http://schemas.microsoft.com/office/drawing/2014/main" id="{EEC6E323-A03F-41F5-8C01-C901B8835873}"/>
              </a:ext>
            </a:extLst>
          </p:cNvPr>
          <p:cNvGrpSpPr/>
          <p:nvPr/>
        </p:nvGrpSpPr>
        <p:grpSpPr>
          <a:xfrm>
            <a:off x="5769450" y="1269070"/>
            <a:ext cx="1503073" cy="1320375"/>
            <a:chOff x="506291" y="1546875"/>
            <a:chExt cx="3859534" cy="3106470"/>
          </a:xfrm>
        </p:grpSpPr>
        <p:pic>
          <p:nvPicPr>
            <p:cNvPr id="21" name="Graphic 55">
              <a:extLst>
                <a:ext uri="{FF2B5EF4-FFF2-40B4-BE49-F238E27FC236}">
                  <a16:creationId xmlns:a16="http://schemas.microsoft.com/office/drawing/2014/main" id="{7D8A66EB-CAFF-4A0B-B077-DD2678E44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6292" y="1546875"/>
              <a:ext cx="3857625" cy="3106470"/>
            </a:xfrm>
            <a:prstGeom prst="rect">
              <a:avLst/>
            </a:prstGeom>
          </p:spPr>
        </p:pic>
        <p:sp>
          <p:nvSpPr>
            <p:cNvPr id="22" name="TextBox 62">
              <a:extLst>
                <a:ext uri="{FF2B5EF4-FFF2-40B4-BE49-F238E27FC236}">
                  <a16:creationId xmlns:a16="http://schemas.microsoft.com/office/drawing/2014/main" id="{6A7B875B-A598-4922-AA2C-33CC0354EBCB}"/>
                </a:ext>
              </a:extLst>
            </p:cNvPr>
            <p:cNvSpPr txBox="1"/>
            <p:nvPr/>
          </p:nvSpPr>
          <p:spPr>
            <a:xfrm>
              <a:off x="506291" y="4019445"/>
              <a:ext cx="3857624" cy="50687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CHLORINE + URINE = </a:t>
              </a:r>
              <a:r>
                <a:rPr lang="en-US" sz="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CANCER</a:t>
              </a:r>
              <a:endParaRPr lang="he-IL" sz="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B1F696CE-37F0-444D-9CA3-6019B93D39E4}"/>
                </a:ext>
              </a:extLst>
            </p:cNvPr>
            <p:cNvSpPr/>
            <p:nvPr/>
          </p:nvSpPr>
          <p:spPr>
            <a:xfrm>
              <a:off x="506291" y="1546875"/>
              <a:ext cx="3859534" cy="2278927"/>
            </a:xfrm>
            <a:custGeom>
              <a:avLst/>
              <a:gdLst>
                <a:gd name="connsiteX0" fmla="*/ 0 w 3859534"/>
                <a:gd name="connsiteY0" fmla="*/ 0 h 2278927"/>
                <a:gd name="connsiteX1" fmla="*/ 3318194 w 3859534"/>
                <a:gd name="connsiteY1" fmla="*/ 0 h 2278927"/>
                <a:gd name="connsiteX2" fmla="*/ 3859535 w 3859534"/>
                <a:gd name="connsiteY2" fmla="*/ 541341 h 2278927"/>
                <a:gd name="connsiteX3" fmla="*/ 3859535 w 3859534"/>
                <a:gd name="connsiteY3" fmla="*/ 2278927 h 2278927"/>
                <a:gd name="connsiteX4" fmla="*/ 0 w 3859534"/>
                <a:gd name="connsiteY4" fmla="*/ 2278927 h 2278927"/>
                <a:gd name="connsiteX5" fmla="*/ 0 w 3859534"/>
                <a:gd name="connsiteY5" fmla="*/ 0 h 2278927"/>
                <a:gd name="connsiteX6" fmla="*/ 0 w 3859534"/>
                <a:gd name="connsiteY6" fmla="*/ 0 h 227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534" h="2278927">
                  <a:moveTo>
                    <a:pt x="0" y="0"/>
                  </a:moveTo>
                  <a:lnTo>
                    <a:pt x="3318194" y="0"/>
                  </a:lnTo>
                  <a:cubicBezTo>
                    <a:pt x="3617001" y="0"/>
                    <a:pt x="3859535" y="242534"/>
                    <a:pt x="3859535" y="541341"/>
                  </a:cubicBezTo>
                  <a:lnTo>
                    <a:pt x="3859535" y="2278927"/>
                  </a:lnTo>
                  <a:lnTo>
                    <a:pt x="0" y="22789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  <a:ln w="1273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dirty="0"/>
            </a:p>
          </p:txBody>
        </p:sp>
      </p:grpSp>
      <p:pic>
        <p:nvPicPr>
          <p:cNvPr id="33" name="Graphic 2">
            <a:extLst>
              <a:ext uri="{FF2B5EF4-FFF2-40B4-BE49-F238E27FC236}">
                <a16:creationId xmlns:a16="http://schemas.microsoft.com/office/drawing/2014/main" id="{5612AE0D-60C6-4A08-AF6A-864B0BBCF4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20529" y="3226407"/>
            <a:ext cx="5339944" cy="1874468"/>
          </a:xfrm>
          <a:prstGeom prst="rect">
            <a:avLst/>
          </a:prstGeom>
        </p:spPr>
      </p:pic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16C40185-85D3-4DDA-876A-B946D9D0BEB4}"/>
              </a:ext>
            </a:extLst>
          </p:cNvPr>
          <p:cNvSpPr txBox="1"/>
          <p:nvPr/>
        </p:nvSpPr>
        <p:spPr>
          <a:xfrm>
            <a:off x="2215486" y="3531977"/>
            <a:ext cx="51500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Because of the high temperature of water in a hot tub,</a:t>
            </a:r>
            <a:r>
              <a:rPr lang="en-US" sz="1800" b="0" i="0" dirty="0">
                <a:solidFill>
                  <a:srgbClr val="121212"/>
                </a:solidFill>
                <a:effectLst/>
                <a:latin typeface="Poppins" panose="00000500000000000000" pitchFamily="2" charset="0"/>
              </a:rPr>
              <a:t> and jacuzzies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some disinfectants like chlorine break down faster and become ineffective, leading to contamination.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8187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0912" y="1394424"/>
            <a:ext cx="5524766" cy="2705478"/>
          </a:xfrm>
          <a:prstGeom prst="rect">
            <a:avLst/>
          </a:prstGeom>
        </p:spPr>
      </p:pic>
      <p:sp>
        <p:nvSpPr>
          <p:cNvPr id="10" name="Google Shape;174;p2">
            <a:extLst>
              <a:ext uri="{FF2B5EF4-FFF2-40B4-BE49-F238E27FC236}">
                <a16:creationId xmlns:a16="http://schemas.microsoft.com/office/drawing/2014/main" id="{8465EC61-3DF5-4045-BF76-10FB951AE391}"/>
              </a:ext>
            </a:extLst>
          </p:cNvPr>
          <p:cNvSpPr/>
          <p:nvPr/>
        </p:nvSpPr>
        <p:spPr>
          <a:xfrm>
            <a:off x="1862796" y="2448350"/>
            <a:ext cx="5307356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lnSpc>
                <a:spcPts val="3450"/>
              </a:lnSpc>
              <a:defRPr/>
            </a:pPr>
            <a:r>
              <a:rPr lang="en-US" dirty="0" err="1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Coppter</a:t>
            </a:r>
            <a:r>
              <a:rPr lang="en-US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developed a </a:t>
            </a:r>
            <a:r>
              <a:rPr lang="en-US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safe water treatment</a:t>
            </a:r>
            <a:r>
              <a:rPr lang="en-US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</a:p>
          <a:p>
            <a:pPr algn="ctr" defTabSz="685800">
              <a:lnSpc>
                <a:spcPts val="345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using a unique form of </a:t>
            </a:r>
            <a:r>
              <a:rPr lang="en-US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copper</a:t>
            </a:r>
            <a:r>
              <a:rPr lang="en-US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(Cu</a:t>
            </a:r>
            <a:r>
              <a:rPr lang="en-US" baseline="300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+</a:t>
            </a:r>
            <a:r>
              <a:rPr lang="en-US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) </a:t>
            </a:r>
          </a:p>
          <a:p>
            <a:pPr algn="ctr" defTabSz="685800">
              <a:lnSpc>
                <a:spcPts val="345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as a </a:t>
            </a:r>
            <a:r>
              <a:rPr lang="en-US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disinfectant</a:t>
            </a:r>
            <a:endParaRPr b="1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9" name="Graphic 2">
            <a:extLst>
              <a:ext uri="{FF2B5EF4-FFF2-40B4-BE49-F238E27FC236}">
                <a16:creationId xmlns:a16="http://schemas.microsoft.com/office/drawing/2014/main" id="{4ED90090-1CF3-467D-8C0C-112CA7A790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5536" y="1449472"/>
            <a:ext cx="3924301" cy="419100"/>
          </a:xfrm>
          <a:prstGeom prst="rect">
            <a:avLst/>
          </a:prstGeom>
        </p:spPr>
      </p:pic>
      <p:pic>
        <p:nvPicPr>
          <p:cNvPr id="13" name="Graphic 24">
            <a:extLst>
              <a:ext uri="{FF2B5EF4-FFF2-40B4-BE49-F238E27FC236}">
                <a16:creationId xmlns:a16="http://schemas.microsoft.com/office/drawing/2014/main" id="{7DE5FDCE-A91C-4A7F-A6C9-8A7304413D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367" y="1106535"/>
            <a:ext cx="7109867" cy="387884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3000CAAB-2A54-401D-B2F8-A677E4DE30D3}"/>
              </a:ext>
            </a:extLst>
          </p:cNvPr>
          <p:cNvSpPr txBox="1"/>
          <p:nvPr/>
        </p:nvSpPr>
        <p:spPr>
          <a:xfrm>
            <a:off x="3416117" y="1294733"/>
            <a:ext cx="23830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Copper :</a:t>
            </a:r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328DE940-0ACB-465C-92FC-4ABF42F1848B}"/>
              </a:ext>
            </a:extLst>
          </p:cNvPr>
          <p:cNvSpPr txBox="1">
            <a:spLocks/>
          </p:cNvSpPr>
          <p:nvPr/>
        </p:nvSpPr>
        <p:spPr>
          <a:xfrm>
            <a:off x="1261207" y="1815868"/>
            <a:ext cx="6824161" cy="290697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70000"/>
              </a:lnSpc>
            </a:pPr>
            <a:r>
              <a:rPr lang="en-US" sz="2475" b="1" dirty="0"/>
              <a:t>Since the dawn of time, mankind has been using various copper phase  to prevent various infections caused by a wide array of harmful microorganisms. Nowadays it’s not a common in antimicrobial products. Perhaps because of the absence of repeatability of its effect. </a:t>
            </a:r>
          </a:p>
          <a:p>
            <a:pPr rtl="0">
              <a:lnSpc>
                <a:spcPct val="170000"/>
              </a:lnSpc>
            </a:pPr>
            <a:r>
              <a:rPr lang="en-US" sz="2475" b="1" dirty="0"/>
              <a:t>Our research has shown that the only form of copper (Cu) to have the desirable effect is monovalent copper </a:t>
            </a:r>
            <a:r>
              <a:rPr lang="en-US" sz="3400" b="1" dirty="0"/>
              <a:t>(Cu</a:t>
            </a:r>
            <a:r>
              <a:rPr lang="en-US" sz="3400" b="1" baseline="30000" dirty="0"/>
              <a:t>+</a:t>
            </a:r>
            <a:r>
              <a:rPr lang="en-US" sz="3400" b="1" dirty="0"/>
              <a:t>) </a:t>
            </a:r>
            <a:r>
              <a:rPr lang="en-US" sz="2475" b="1" dirty="0"/>
              <a:t>and furthermore that it can be continuously generated by alternation of the local conditions of the site, thus allowing us to achieve a vigorous repeatable effect*.</a:t>
            </a:r>
          </a:p>
          <a:p>
            <a:pPr algn="l" rtl="0"/>
            <a:endParaRPr lang="en-US" sz="2400" i="1" dirty="0"/>
          </a:p>
          <a:p>
            <a:pPr algn="l" rtl="0"/>
            <a:r>
              <a:rPr lang="en-US" sz="1575" dirty="0"/>
              <a:t>Magal </a:t>
            </a:r>
            <a:r>
              <a:rPr lang="en-US" sz="1575" dirty="0" err="1"/>
              <a:t>saphier</a:t>
            </a:r>
            <a:r>
              <a:rPr lang="en-US" sz="1575" dirty="0"/>
              <a:t>, Eldad Silberstein, Yoram </a:t>
            </a:r>
            <a:r>
              <a:rPr lang="en-US" sz="1575" dirty="0" err="1"/>
              <a:t>Shotland</a:t>
            </a:r>
            <a:r>
              <a:rPr lang="en-US" sz="1575" dirty="0"/>
              <a:t>, Stanislav Popov and </a:t>
            </a:r>
            <a:r>
              <a:rPr lang="en-US" sz="1575" dirty="0" err="1"/>
              <a:t>Oshra</a:t>
            </a:r>
            <a:r>
              <a:rPr lang="en-US" sz="1575" dirty="0"/>
              <a:t> </a:t>
            </a:r>
            <a:r>
              <a:rPr lang="en-US" sz="1575" dirty="0" err="1"/>
              <a:t>Saphier</a:t>
            </a:r>
            <a:r>
              <a:rPr lang="en-US" sz="1575" dirty="0"/>
              <a:t>, </a:t>
            </a:r>
            <a:r>
              <a:rPr lang="en-US" sz="2400" dirty="0"/>
              <a:t>"</a:t>
            </a:r>
            <a:r>
              <a:rPr lang="en-US" sz="1575" dirty="0"/>
              <a:t>Prevalence of Monovalent Copper Over Divalent in Killing Escherichia coli and Staphylococcus aureus" </a:t>
            </a:r>
            <a:r>
              <a:rPr lang="en-US" sz="1575" dirty="0">
                <a:hlinkClick r:id="rId10" tooltip="Current Microbiology"/>
              </a:rPr>
              <a:t>Current Microbiology</a:t>
            </a:r>
            <a:r>
              <a:rPr lang="en-US" sz="1575" dirty="0"/>
              <a:t>, </a:t>
            </a:r>
            <a:r>
              <a:rPr lang="en-US" dirty="0"/>
              <a:t>https://doi.org/10.1007/s00284-017-1398-4,</a:t>
            </a:r>
            <a:r>
              <a:rPr lang="en-US" sz="1575" dirty="0"/>
              <a:t> 2017</a:t>
            </a:r>
          </a:p>
          <a:p>
            <a:pPr algn="l" rtl="0"/>
            <a:r>
              <a:rPr lang="en-US" sz="1500" dirty="0"/>
              <a:t>Stanislav Popov, </a:t>
            </a:r>
            <a:r>
              <a:rPr lang="en-US" sz="1500" dirty="0" err="1"/>
              <a:t>Oshra</a:t>
            </a:r>
            <a:r>
              <a:rPr lang="en-US" sz="1500" dirty="0"/>
              <a:t> </a:t>
            </a:r>
            <a:r>
              <a:rPr lang="en-US" sz="1500" dirty="0" err="1"/>
              <a:t>Saphier</a:t>
            </a:r>
            <a:r>
              <a:rPr lang="en-US" sz="1500" dirty="0"/>
              <a:t>, Mary Popov, Marina </a:t>
            </a:r>
            <a:r>
              <a:rPr lang="en-US" sz="1500" dirty="0" err="1"/>
              <a:t>Shenker</a:t>
            </a:r>
            <a:r>
              <a:rPr lang="en-US" sz="1500" dirty="0"/>
              <a:t>, </a:t>
            </a:r>
            <a:r>
              <a:rPr lang="en-US" sz="1500" dirty="0" err="1"/>
              <a:t>Semion</a:t>
            </a:r>
            <a:r>
              <a:rPr lang="en-US" sz="1500" dirty="0"/>
              <a:t> </a:t>
            </a:r>
            <a:r>
              <a:rPr lang="en-US" sz="1500" dirty="0" err="1"/>
              <a:t>Entus</a:t>
            </a:r>
            <a:r>
              <a:rPr lang="en-US" sz="1500" dirty="0"/>
              <a:t>, Yoram </a:t>
            </a:r>
            <a:r>
              <a:rPr lang="en-US" sz="1500" dirty="0" err="1"/>
              <a:t>Shotland</a:t>
            </a:r>
            <a:r>
              <a:rPr lang="en-US" sz="1500" dirty="0"/>
              <a:t> and Magal </a:t>
            </a:r>
            <a:r>
              <a:rPr lang="en-US" sz="1500" dirty="0" err="1"/>
              <a:t>Saphier</a:t>
            </a:r>
            <a:r>
              <a:rPr lang="en-US" sz="1500" dirty="0"/>
              <a:t>; "Factors Enhancing the Antibacterial </a:t>
            </a:r>
            <a:r>
              <a:rPr lang="en-US" sz="1500" dirty="0" err="1"/>
              <a:t>Efect</a:t>
            </a:r>
            <a:r>
              <a:rPr lang="en-US" sz="1500" dirty="0"/>
              <a:t> of Monovalent Copper Ions", </a:t>
            </a:r>
            <a:r>
              <a:rPr lang="en-US" sz="1500" dirty="0">
                <a:hlinkClick r:id="rId10" tooltip="Current Microbiology"/>
              </a:rPr>
              <a:t>Current Microbiology</a:t>
            </a:r>
            <a:r>
              <a:rPr lang="en-US" sz="1500" dirty="0"/>
              <a:t>, December 2019,p 1-8 , https://link.springer.com/article/10.1007/s00284-019-01794-6 </a:t>
            </a:r>
            <a:r>
              <a:rPr lang="en-US" sz="1500" b="1" dirty="0"/>
              <a:t>2019</a:t>
            </a:r>
            <a:r>
              <a:rPr lang="en-US" sz="1500" dirty="0"/>
              <a:t>.</a:t>
            </a:r>
          </a:p>
          <a:p>
            <a:pPr algn="l" rtl="0"/>
            <a:endParaRPr lang="en-US" sz="1575" dirty="0"/>
          </a:p>
          <a:p>
            <a:pPr algn="l" rtl="0"/>
            <a:endParaRPr lang="en-US" sz="2400" i="1" dirty="0"/>
          </a:p>
          <a:p>
            <a:pPr algn="l" rtl="0"/>
            <a:endParaRPr lang="en-US" sz="3300" b="1" i="1" dirty="0"/>
          </a:p>
          <a:p>
            <a:pPr algn="l" rtl="0"/>
            <a:endParaRPr lang="he-IL" dirty="0"/>
          </a:p>
        </p:txBody>
      </p:sp>
      <p:pic>
        <p:nvPicPr>
          <p:cNvPr id="10" name="Graphic 24">
            <a:extLst>
              <a:ext uri="{FF2B5EF4-FFF2-40B4-BE49-F238E27FC236}">
                <a16:creationId xmlns:a16="http://schemas.microsoft.com/office/drawing/2014/main" id="{D95707F0-AE97-4597-AAFC-1192C15B99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571" y="752332"/>
            <a:ext cx="8806858" cy="4151591"/>
          </a:xfrm>
          <a:prstGeom prst="rect">
            <a:avLst/>
          </a:prstGeom>
        </p:spPr>
      </p:pic>
      <p:sp>
        <p:nvSpPr>
          <p:cNvPr id="9" name="TextBox 25">
            <a:extLst>
              <a:ext uri="{FF2B5EF4-FFF2-40B4-BE49-F238E27FC236}">
                <a16:creationId xmlns:a16="http://schemas.microsoft.com/office/drawing/2014/main" id="{5C1379FC-ABE1-4994-B3DA-E5BCC03C98DA}"/>
              </a:ext>
            </a:extLst>
          </p:cNvPr>
          <p:cNvSpPr txBox="1"/>
          <p:nvPr/>
        </p:nvSpPr>
        <p:spPr>
          <a:xfrm>
            <a:off x="3231688" y="149664"/>
            <a:ext cx="39204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Scientific background</a:t>
            </a:r>
            <a:endParaRPr lang="he-IL" sz="2800" b="1" dirty="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F07161D7-9D7C-425B-A127-23F6B1163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68511" y="1681696"/>
            <a:ext cx="5283476" cy="238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A487BB78-95A0-4188-A156-C4CD526DA1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017" y="2070480"/>
            <a:ext cx="3071697" cy="2585528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D37F7345-CFA7-4260-8675-8768FCDC3F90}"/>
              </a:ext>
            </a:extLst>
          </p:cNvPr>
          <p:cNvSpPr txBox="1"/>
          <p:nvPr/>
        </p:nvSpPr>
        <p:spPr>
          <a:xfrm>
            <a:off x="406298" y="931686"/>
            <a:ext cx="8806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Our research has proven that only monovalent copper (Cu</a:t>
            </a:r>
            <a:r>
              <a:rPr lang="en-US" baseline="30000" dirty="0"/>
              <a:t>+</a:t>
            </a:r>
            <a:r>
              <a:rPr lang="en-US" dirty="0"/>
              <a:t>) has antimicrobial effects. And developed a unique system that generates it continuously by electrochemistry.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C03CD4CA-8E17-499A-A1E4-AABEE79D79C1}"/>
              </a:ext>
            </a:extLst>
          </p:cNvPr>
          <p:cNvSpPr txBox="1"/>
          <p:nvPr/>
        </p:nvSpPr>
        <p:spPr>
          <a:xfrm>
            <a:off x="3401776" y="4057532"/>
            <a:ext cx="5836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algn="l" rtl="0">
              <a:buFont typeface="Arial" panose="020B0604020202020204" pitchFamily="34" charset="0"/>
              <a:buChar char="•"/>
            </a:pPr>
            <a:r>
              <a:rPr lang="en-US" sz="700" dirty="0">
                <a:cs typeface="+mj-cs"/>
              </a:rPr>
              <a:t>Magal </a:t>
            </a:r>
            <a:r>
              <a:rPr lang="en-US" sz="700" dirty="0" err="1">
                <a:cs typeface="+mj-cs"/>
              </a:rPr>
              <a:t>saphier</a:t>
            </a:r>
            <a:r>
              <a:rPr lang="en-US" sz="700" dirty="0">
                <a:cs typeface="+mj-cs"/>
              </a:rPr>
              <a:t> at al </a:t>
            </a:r>
            <a:r>
              <a:rPr lang="en-US" sz="900" dirty="0">
                <a:cs typeface="+mj-cs"/>
              </a:rPr>
              <a:t>"</a:t>
            </a:r>
            <a:r>
              <a:rPr lang="en-US" sz="700" dirty="0">
                <a:cs typeface="+mj-cs"/>
              </a:rPr>
              <a:t>Prevalence of Monovalent Copper Over Divalent in Killing Escherichia coli and Staphylococcus aureus" </a:t>
            </a:r>
            <a:r>
              <a:rPr lang="en-US" sz="600" dirty="0">
                <a:cs typeface="+mj-cs"/>
                <a:hlinkClick r:id="rId12" tooltip="Current Microbiology"/>
              </a:rPr>
              <a:t>Current Microbiology</a:t>
            </a:r>
            <a:r>
              <a:rPr lang="en-US" sz="700" dirty="0">
                <a:cs typeface="+mj-cs"/>
              </a:rPr>
              <a:t>, </a:t>
            </a:r>
            <a:r>
              <a:rPr lang="en-US" sz="600" dirty="0">
                <a:cs typeface="+mj-cs"/>
              </a:rPr>
              <a:t>https://doi.org/10.1007/s00284-017-1398-4, 2017</a:t>
            </a:r>
            <a:endParaRPr lang="en-US" sz="700" dirty="0">
              <a:cs typeface="+mj-cs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sz="700" dirty="0">
                <a:cs typeface="+mj-cs"/>
              </a:rPr>
              <a:t>Magal </a:t>
            </a:r>
            <a:r>
              <a:rPr lang="en-US" sz="700" dirty="0" err="1">
                <a:cs typeface="+mj-cs"/>
              </a:rPr>
              <a:t>Saphier</a:t>
            </a:r>
            <a:r>
              <a:rPr lang="en-US" sz="700" dirty="0">
                <a:cs typeface="+mj-cs"/>
              </a:rPr>
              <a:t> at al </a:t>
            </a:r>
            <a:r>
              <a:rPr lang="en-US" sz="600" dirty="0">
                <a:cs typeface="+mj-cs"/>
              </a:rPr>
              <a:t>"</a:t>
            </a:r>
            <a:r>
              <a:rPr lang="en-US" sz="700" dirty="0">
                <a:cs typeface="+mj-cs"/>
              </a:rPr>
              <a:t>Factors Enhancing the Antibacterial </a:t>
            </a:r>
            <a:r>
              <a:rPr lang="en-US" sz="700" dirty="0" err="1">
                <a:cs typeface="+mj-cs"/>
              </a:rPr>
              <a:t>Efect</a:t>
            </a:r>
            <a:r>
              <a:rPr lang="en-US" sz="700" dirty="0">
                <a:cs typeface="+mj-cs"/>
              </a:rPr>
              <a:t> of Monovalent Copper Ions", </a:t>
            </a:r>
            <a:r>
              <a:rPr lang="en-US" sz="600" dirty="0">
                <a:cs typeface="+mj-cs"/>
                <a:hlinkClick r:id="rId12" tooltip="Current Microbiology"/>
              </a:rPr>
              <a:t>Current Microbiology</a:t>
            </a:r>
            <a:r>
              <a:rPr lang="en-US" sz="600" dirty="0">
                <a:cs typeface="+mj-cs"/>
              </a:rPr>
              <a:t>, December 2019,p 1-8 , </a:t>
            </a:r>
            <a:r>
              <a:rPr lang="en-US" sz="600" dirty="0">
                <a:cs typeface="+mj-cs"/>
                <a:hlinkClick r:id="rId13"/>
              </a:rPr>
              <a:t>https://link.springer.com/article/10.1007/s00284-019-01794-6 </a:t>
            </a:r>
            <a:r>
              <a:rPr lang="en-US" sz="600" b="1" dirty="0">
                <a:cs typeface="+mj-cs"/>
                <a:hlinkClick r:id="rId13"/>
              </a:rPr>
              <a:t>2019</a:t>
            </a:r>
            <a:r>
              <a:rPr lang="en-US" sz="600" dirty="0">
                <a:cs typeface="+mj-cs"/>
              </a:rPr>
              <a:t>.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sz="600" dirty="0">
                <a:cs typeface="+mj-cs"/>
              </a:rPr>
              <a:t>Magal </a:t>
            </a:r>
            <a:r>
              <a:rPr lang="en-US" sz="600" dirty="0" err="1">
                <a:cs typeface="+mj-cs"/>
              </a:rPr>
              <a:t>Saphier</a:t>
            </a:r>
            <a:r>
              <a:rPr lang="en-US" sz="600" dirty="0">
                <a:cs typeface="+mj-cs"/>
              </a:rPr>
              <a:t> at al; “Monovalent Copper Ions Inhibit Enzymatic Systems” J Appl </a:t>
            </a:r>
            <a:r>
              <a:rPr lang="en-US" sz="600" dirty="0" err="1">
                <a:cs typeface="+mj-cs"/>
              </a:rPr>
              <a:t>Microb</a:t>
            </a:r>
            <a:r>
              <a:rPr lang="en-US" sz="600" dirty="0">
                <a:cs typeface="+mj-cs"/>
              </a:rPr>
              <a:t> Res </a:t>
            </a:r>
            <a:r>
              <a:rPr lang="en-US" sz="600" dirty="0" err="1">
                <a:cs typeface="+mj-cs"/>
              </a:rPr>
              <a:t>earch</a:t>
            </a:r>
            <a:r>
              <a:rPr lang="en-US" sz="600" dirty="0">
                <a:cs typeface="+mj-cs"/>
              </a:rPr>
              <a:t>, Volume 5: 2 ISSN: 2581-7566, 2022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endParaRPr lang="en-US" sz="600" dirty="0">
              <a:cs typeface="+mj-cs"/>
            </a:endParaRPr>
          </a:p>
        </p:txBody>
      </p:sp>
      <p:pic>
        <p:nvPicPr>
          <p:cNvPr id="19" name="Graphic 24">
            <a:extLst>
              <a:ext uri="{FF2B5EF4-FFF2-40B4-BE49-F238E27FC236}">
                <a16:creationId xmlns:a16="http://schemas.microsoft.com/office/drawing/2014/main" id="{84291BF1-5789-418E-BB64-43C7F4B0D6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1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38654" y="667740"/>
            <a:ext cx="3921034" cy="371354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766" y="-158221"/>
            <a:ext cx="7478474" cy="564462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8DBAA5C-DDD9-4AA0-991A-32B2D040D5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0920" y="-56592"/>
            <a:ext cx="1641724" cy="916477"/>
          </a:xfrm>
          <a:prstGeom prst="rect">
            <a:avLst/>
          </a:prstGeom>
        </p:spPr>
      </p:pic>
      <p:pic>
        <p:nvPicPr>
          <p:cNvPr id="9" name="Graphic 2">
            <a:extLst>
              <a:ext uri="{FF2B5EF4-FFF2-40B4-BE49-F238E27FC236}">
                <a16:creationId xmlns:a16="http://schemas.microsoft.com/office/drawing/2014/main" id="{03C96534-93B3-4E63-8465-F775B4608A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19400" y="50215"/>
            <a:ext cx="2862950" cy="289573"/>
          </a:xfrm>
          <a:prstGeom prst="rect">
            <a:avLst/>
          </a:prstGeom>
        </p:spPr>
      </p:pic>
      <p:pic>
        <p:nvPicPr>
          <p:cNvPr id="13" name="Graphic 10">
            <a:extLst>
              <a:ext uri="{FF2B5EF4-FFF2-40B4-BE49-F238E27FC236}">
                <a16:creationId xmlns:a16="http://schemas.microsoft.com/office/drawing/2014/main" id="{B1B87ACE-4B3B-485D-8977-547170E220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66640" y="380629"/>
            <a:ext cx="2959535" cy="842081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119F5765-3C4E-46FA-9837-DB35BA63025A}"/>
              </a:ext>
            </a:extLst>
          </p:cNvPr>
          <p:cNvSpPr txBox="1"/>
          <p:nvPr/>
        </p:nvSpPr>
        <p:spPr>
          <a:xfrm>
            <a:off x="1509665" y="1156921"/>
            <a:ext cx="972108" cy="405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rtl="1">
              <a:lnSpc>
                <a:spcPts val="2700"/>
              </a:lnSpc>
              <a:defRPr/>
            </a:pPr>
            <a:r>
              <a:rPr lang="en-US" sz="1500" b="1" dirty="0">
                <a:solidFill>
                  <a:schemeClr val="tx2"/>
                </a:solidFill>
                <a:latin typeface="Poppins" pitchFamily="2" charset="77"/>
                <a:ea typeface="Arial"/>
                <a:cs typeface="Poppins" pitchFamily="2" charset="77"/>
                <a:sym typeface="Arial"/>
              </a:rPr>
              <a:t>Current</a:t>
            </a:r>
          </a:p>
        </p:txBody>
      </p:sp>
      <p:pic>
        <p:nvPicPr>
          <p:cNvPr id="16" name="Picture 18" descr="Icon&#10;&#10;Description automatically generated">
            <a:extLst>
              <a:ext uri="{FF2B5EF4-FFF2-40B4-BE49-F238E27FC236}">
                <a16:creationId xmlns:a16="http://schemas.microsoft.com/office/drawing/2014/main" id="{F69082BA-AFC5-46A0-A07D-3DC28C1A5D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51" y="1630469"/>
            <a:ext cx="726804" cy="688344"/>
          </a:xfrm>
          <a:prstGeom prst="rect">
            <a:avLst/>
          </a:prstGeom>
        </p:spPr>
      </p:pic>
      <p:sp>
        <p:nvSpPr>
          <p:cNvPr id="17" name="TextBox 23">
            <a:extLst>
              <a:ext uri="{FF2B5EF4-FFF2-40B4-BE49-F238E27FC236}">
                <a16:creationId xmlns:a16="http://schemas.microsoft.com/office/drawing/2014/main" id="{DE46D53D-50D0-418F-8C14-95E272F38A2C}"/>
              </a:ext>
            </a:extLst>
          </p:cNvPr>
          <p:cNvSpPr txBox="1"/>
          <p:nvPr/>
        </p:nvSpPr>
        <p:spPr>
          <a:xfrm>
            <a:off x="2717094" y="1537394"/>
            <a:ext cx="1872538" cy="131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1</a:t>
            </a:r>
            <a:endParaRPr lang="he-IL" sz="1350" b="1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  <a:p>
            <a:pPr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Bathing facilitates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12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Hot tub, mikveh Swimming pools </a:t>
            </a:r>
          </a:p>
          <a:p>
            <a:pPr defTabSz="685800">
              <a:lnSpc>
                <a:spcPct val="150000"/>
              </a:lnSpc>
              <a:defRPr/>
            </a:pPr>
            <a:endParaRPr lang="aa-ET" sz="1200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8" name="Picture 20" descr="Logo, icon&#10;&#10;Description automatically generated">
            <a:extLst>
              <a:ext uri="{FF2B5EF4-FFF2-40B4-BE49-F238E27FC236}">
                <a16:creationId xmlns:a16="http://schemas.microsoft.com/office/drawing/2014/main" id="{644A10A9-002E-4A6F-B79D-7598E93C78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49" y="1322758"/>
            <a:ext cx="726804" cy="688344"/>
          </a:xfrm>
          <a:prstGeom prst="rect">
            <a:avLst/>
          </a:prstGeom>
        </p:spPr>
      </p:pic>
      <p:sp>
        <p:nvSpPr>
          <p:cNvPr id="19" name="TextBox 25">
            <a:extLst>
              <a:ext uri="{FF2B5EF4-FFF2-40B4-BE49-F238E27FC236}">
                <a16:creationId xmlns:a16="http://schemas.microsoft.com/office/drawing/2014/main" id="{F3ACB70F-17D3-41AA-A472-114667FAE8FE}"/>
              </a:ext>
            </a:extLst>
          </p:cNvPr>
          <p:cNvSpPr txBox="1"/>
          <p:nvPr/>
        </p:nvSpPr>
        <p:spPr>
          <a:xfrm>
            <a:off x="6145522" y="1138668"/>
            <a:ext cx="1554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2</a:t>
            </a:r>
          </a:p>
          <a:p>
            <a:pPr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Wastewater</a:t>
            </a:r>
          </a:p>
          <a:p>
            <a:pPr algn="l" rtl="0"/>
            <a:r>
              <a:rPr lang="en-GB" sz="1350" b="1" dirty="0">
                <a:solidFill>
                  <a:schemeClr val="tx2"/>
                </a:solidFill>
              </a:rPr>
              <a:t>Tertiary</a:t>
            </a:r>
            <a:r>
              <a:rPr lang="en-US" sz="1350" b="1" dirty="0">
                <a:solidFill>
                  <a:schemeClr val="tx2"/>
                </a:solidFill>
              </a:rPr>
              <a:t> </a:t>
            </a:r>
            <a:r>
              <a:rPr lang="en-GB" sz="1350" b="1" dirty="0">
                <a:solidFill>
                  <a:schemeClr val="tx2"/>
                </a:solidFill>
              </a:rPr>
              <a:t>treatment</a:t>
            </a:r>
            <a:endParaRPr lang="he-IL" sz="1350" b="1" dirty="0">
              <a:solidFill>
                <a:schemeClr val="tx2"/>
              </a:solidFill>
            </a:endParaRPr>
          </a:p>
          <a:p>
            <a:pPr defTabSz="685800">
              <a:defRPr/>
            </a:pPr>
            <a:endParaRPr lang="en-US" sz="1350" b="1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TextBox 29">
            <a:extLst>
              <a:ext uri="{FF2B5EF4-FFF2-40B4-BE49-F238E27FC236}">
                <a16:creationId xmlns:a16="http://schemas.microsoft.com/office/drawing/2014/main" id="{15A0D322-ED0B-4E64-A48D-D239D7448AA5}"/>
              </a:ext>
            </a:extLst>
          </p:cNvPr>
          <p:cNvSpPr txBox="1"/>
          <p:nvPr/>
        </p:nvSpPr>
        <p:spPr>
          <a:xfrm>
            <a:off x="5979167" y="4714369"/>
            <a:ext cx="12194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2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Aquaculture</a:t>
            </a:r>
            <a:endParaRPr lang="aa-ET" sz="105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943A3AA-9B5B-4447-987E-7921876F1EE8}"/>
              </a:ext>
            </a:extLst>
          </p:cNvPr>
          <p:cNvGrpSpPr/>
          <p:nvPr/>
        </p:nvGrpSpPr>
        <p:grpSpPr>
          <a:xfrm>
            <a:off x="2800186" y="4302891"/>
            <a:ext cx="1450712" cy="726152"/>
            <a:chOff x="9074035" y="4745542"/>
            <a:chExt cx="1934283" cy="1022297"/>
          </a:xfrm>
        </p:grpSpPr>
        <p:pic>
          <p:nvPicPr>
            <p:cNvPr id="22" name="Picture 3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1410D48-90FD-4136-9E36-F75026FB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3491" y="4745542"/>
              <a:ext cx="515525" cy="515526"/>
            </a:xfrm>
            <a:prstGeom prst="rect">
              <a:avLst/>
            </a:prstGeom>
          </p:spPr>
        </p:pic>
        <p:sp>
          <p:nvSpPr>
            <p:cNvPr id="24" name="TextBox 38">
              <a:extLst>
                <a:ext uri="{FF2B5EF4-FFF2-40B4-BE49-F238E27FC236}">
                  <a16:creationId xmlns:a16="http://schemas.microsoft.com/office/drawing/2014/main" id="{C84EE47D-6040-4937-8451-639144EF973F}"/>
                </a:ext>
              </a:extLst>
            </p:cNvPr>
            <p:cNvSpPr txBox="1"/>
            <p:nvPr/>
          </p:nvSpPr>
          <p:spPr>
            <a:xfrm>
              <a:off x="9074035" y="5398507"/>
              <a:ext cx="19342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Poppins Medium" pitchFamily="2" charset="77"/>
                  <a:cs typeface="Poppins Medium" pitchFamily="2" charset="77"/>
                </a:rPr>
                <a:t>Drinking water</a:t>
              </a:r>
              <a:endParaRPr lang="aa-ET" sz="105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endParaRPr>
            </a:p>
          </p:txBody>
        </p:sp>
      </p:grpSp>
      <p:sp>
        <p:nvSpPr>
          <p:cNvPr id="25" name="TextBox 44">
            <a:extLst>
              <a:ext uri="{FF2B5EF4-FFF2-40B4-BE49-F238E27FC236}">
                <a16:creationId xmlns:a16="http://schemas.microsoft.com/office/drawing/2014/main" id="{D00773AB-F3FB-4B2A-B46C-EB2196113AA9}"/>
              </a:ext>
            </a:extLst>
          </p:cNvPr>
          <p:cNvSpPr txBox="1"/>
          <p:nvPr/>
        </p:nvSpPr>
        <p:spPr>
          <a:xfrm>
            <a:off x="1464226" y="2501386"/>
            <a:ext cx="884941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rtl="1">
              <a:lnSpc>
                <a:spcPts val="2700"/>
              </a:lnSpc>
              <a:defRPr/>
            </a:pPr>
            <a:r>
              <a:rPr lang="en-US" sz="1350" b="1" dirty="0">
                <a:solidFill>
                  <a:schemeClr val="tx2"/>
                </a:solidFill>
                <a:latin typeface="Poppins" pitchFamily="2" charset="77"/>
                <a:ea typeface="Arial"/>
                <a:cs typeface="Poppins" pitchFamily="2" charset="77"/>
                <a:sym typeface="Arial"/>
              </a:rPr>
              <a:t>Future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9A5EF15F-191D-4E1D-AD49-BC5D43FA9D87}"/>
              </a:ext>
            </a:extLst>
          </p:cNvPr>
          <p:cNvSpPr txBox="1"/>
          <p:nvPr/>
        </p:nvSpPr>
        <p:spPr>
          <a:xfrm>
            <a:off x="1870808" y="3504700"/>
            <a:ext cx="949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lang="en-US" sz="12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Industrial</a:t>
            </a:r>
            <a:r>
              <a:rPr lang="en-US" sz="120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</a:p>
          <a:p>
            <a:pPr lvl="0" algn="l" rtl="0">
              <a:defRPr/>
            </a:pPr>
            <a:r>
              <a:rPr lang="en-US" sz="12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cooling towers</a:t>
            </a:r>
            <a:endParaRPr lang="aa-ET" sz="1200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D74B63-E1FA-47BF-A3B4-FCF7DB9EAFD9}"/>
              </a:ext>
            </a:extLst>
          </p:cNvPr>
          <p:cNvSpPr txBox="1"/>
          <p:nvPr/>
        </p:nvSpPr>
        <p:spPr>
          <a:xfrm>
            <a:off x="6202203" y="1844950"/>
            <a:ext cx="1643373" cy="700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lang="en-US" sz="110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3</a:t>
            </a:r>
          </a:p>
          <a:p>
            <a:pPr lvl="0" algn="l" rtl="0">
              <a:defRPr/>
            </a:pPr>
            <a:r>
              <a:rPr lang="en-US" sz="105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Agriculture </a:t>
            </a:r>
            <a:r>
              <a:rPr lang="en-US" sz="9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– Fungicide</a:t>
            </a:r>
          </a:p>
          <a:p>
            <a:pPr lvl="0" algn="l" rtl="0">
              <a:defRPr/>
            </a:pPr>
            <a:r>
              <a:rPr lang="en-US" sz="9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Hydroponic agriculture</a:t>
            </a: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9B4D69F0-5565-467A-A4B3-9DDE5AAF894E}"/>
              </a:ext>
            </a:extLst>
          </p:cNvPr>
          <p:cNvSpPr txBox="1"/>
          <p:nvPr/>
        </p:nvSpPr>
        <p:spPr>
          <a:xfrm>
            <a:off x="2820473" y="3465054"/>
            <a:ext cx="1450711" cy="646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lang="en-US" sz="12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Medical - hospital water systems</a:t>
            </a:r>
            <a:endParaRPr lang="aa-ET" sz="105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30" name="תמונה 29">
            <a:extLst>
              <a:ext uri="{FF2B5EF4-FFF2-40B4-BE49-F238E27FC236}">
                <a16:creationId xmlns:a16="http://schemas.microsoft.com/office/drawing/2014/main" id="{F2EC8B07-24D5-4B52-BBC5-F19811F3B7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81920" y="2877505"/>
            <a:ext cx="514350" cy="548024"/>
          </a:xfrm>
          <a:prstGeom prst="rect">
            <a:avLst/>
          </a:prstGeom>
        </p:spPr>
      </p:pic>
      <p:sp>
        <p:nvSpPr>
          <p:cNvPr id="31" name="TextBox 36">
            <a:extLst>
              <a:ext uri="{FF2B5EF4-FFF2-40B4-BE49-F238E27FC236}">
                <a16:creationId xmlns:a16="http://schemas.microsoft.com/office/drawing/2014/main" id="{A8B24A0E-D5A2-4BAD-8828-5D5DE1B5B403}"/>
              </a:ext>
            </a:extLst>
          </p:cNvPr>
          <p:cNvSpPr txBox="1"/>
          <p:nvPr/>
        </p:nvSpPr>
        <p:spPr>
          <a:xfrm>
            <a:off x="5225917" y="3585859"/>
            <a:ext cx="1130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lang="en-US" sz="12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Food industry</a:t>
            </a:r>
            <a:endParaRPr lang="aa-ET" sz="105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32" name="Graphic 13" descr="Fish with solid fill">
            <a:extLst>
              <a:ext uri="{FF2B5EF4-FFF2-40B4-BE49-F238E27FC236}">
                <a16:creationId xmlns:a16="http://schemas.microsoft.com/office/drawing/2014/main" id="{BB56795B-0056-4308-B3B0-E8EF701745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145522" y="4183195"/>
            <a:ext cx="685800" cy="649510"/>
          </a:xfrm>
          <a:prstGeom prst="rect">
            <a:avLst/>
          </a:prstGeom>
        </p:spPr>
      </p:pic>
      <p:pic>
        <p:nvPicPr>
          <p:cNvPr id="33" name="Graphic 15" descr="Burger and drink with solid fill">
            <a:extLst>
              <a:ext uri="{FF2B5EF4-FFF2-40B4-BE49-F238E27FC236}">
                <a16:creationId xmlns:a16="http://schemas.microsoft.com/office/drawing/2014/main" id="{84761839-507B-4F04-8069-E347783CD73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172315" y="2900059"/>
            <a:ext cx="685800" cy="649510"/>
          </a:xfrm>
          <a:prstGeom prst="rect">
            <a:avLst/>
          </a:prstGeom>
        </p:spPr>
      </p:pic>
      <p:pic>
        <p:nvPicPr>
          <p:cNvPr id="34" name="Picture 17">
            <a:extLst>
              <a:ext uri="{FF2B5EF4-FFF2-40B4-BE49-F238E27FC236}">
                <a16:creationId xmlns:a16="http://schemas.microsoft.com/office/drawing/2014/main" id="{2088D1A4-E08D-4D71-B3E2-E94BA7BD269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49328" y="2001764"/>
            <a:ext cx="429839" cy="433602"/>
          </a:xfrm>
          <a:prstGeom prst="rect">
            <a:avLst/>
          </a:prstGeom>
        </p:spPr>
      </p:pic>
      <p:sp>
        <p:nvSpPr>
          <p:cNvPr id="35" name="TextBox 35">
            <a:extLst>
              <a:ext uri="{FF2B5EF4-FFF2-40B4-BE49-F238E27FC236}">
                <a16:creationId xmlns:a16="http://schemas.microsoft.com/office/drawing/2014/main" id="{841227E8-F70D-4304-985D-D850ACE21696}"/>
              </a:ext>
            </a:extLst>
          </p:cNvPr>
          <p:cNvSpPr txBox="1"/>
          <p:nvPr/>
        </p:nvSpPr>
        <p:spPr>
          <a:xfrm>
            <a:off x="3991369" y="3533918"/>
            <a:ext cx="1450712" cy="646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lang="en-US" sz="12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Medical - Surface/Skin disinfection</a:t>
            </a:r>
            <a:endParaRPr lang="aa-ET" sz="105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36" name="תמונה 35">
            <a:extLst>
              <a:ext uri="{FF2B5EF4-FFF2-40B4-BE49-F238E27FC236}">
                <a16:creationId xmlns:a16="http://schemas.microsoft.com/office/drawing/2014/main" id="{0C5660F6-71F8-45C9-A26D-BB10CF1EB71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77404" y="2923993"/>
            <a:ext cx="569126" cy="533376"/>
          </a:xfrm>
          <a:prstGeom prst="rect">
            <a:avLst/>
          </a:prstGeom>
        </p:spPr>
      </p:pic>
      <p:pic>
        <p:nvPicPr>
          <p:cNvPr id="37" name="תמונה 36">
            <a:extLst>
              <a:ext uri="{FF2B5EF4-FFF2-40B4-BE49-F238E27FC236}">
                <a16:creationId xmlns:a16="http://schemas.microsoft.com/office/drawing/2014/main" id="{8FBFF2FF-E39D-4FDA-9A35-C8ED56201C2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052762" y="2950069"/>
            <a:ext cx="546160" cy="519982"/>
          </a:xfrm>
          <a:prstGeom prst="rect">
            <a:avLst/>
          </a:prstGeom>
        </p:spPr>
      </p:pic>
      <p:sp>
        <p:nvSpPr>
          <p:cNvPr id="38" name="אליפסה 37">
            <a:extLst>
              <a:ext uri="{FF2B5EF4-FFF2-40B4-BE49-F238E27FC236}">
                <a16:creationId xmlns:a16="http://schemas.microsoft.com/office/drawing/2014/main" id="{C4164724-ED27-4AE5-BA2A-9684E00E5378}"/>
              </a:ext>
            </a:extLst>
          </p:cNvPr>
          <p:cNvSpPr/>
          <p:nvPr/>
        </p:nvSpPr>
        <p:spPr>
          <a:xfrm>
            <a:off x="1665544" y="1379879"/>
            <a:ext cx="3200400" cy="9568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TextBox 36">
            <a:extLst>
              <a:ext uri="{FF2B5EF4-FFF2-40B4-BE49-F238E27FC236}">
                <a16:creationId xmlns:a16="http://schemas.microsoft.com/office/drawing/2014/main" id="{E1741809-B1C6-44FB-A6D3-CF724A9B5C23}"/>
              </a:ext>
            </a:extLst>
          </p:cNvPr>
          <p:cNvSpPr txBox="1"/>
          <p:nvPr/>
        </p:nvSpPr>
        <p:spPr>
          <a:xfrm>
            <a:off x="6134953" y="3445178"/>
            <a:ext cx="1392737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200" b="1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 </a:t>
            </a:r>
          </a:p>
          <a:p>
            <a:pPr defTabSz="685800">
              <a:defRPr/>
            </a:pPr>
            <a:r>
              <a:rPr lang="en-US" sz="1100" b="1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Food preservation</a:t>
            </a:r>
          </a:p>
          <a:p>
            <a:pPr defTabSz="685800">
              <a:defRPr/>
            </a:pPr>
            <a:endParaRPr lang="aa-ET" sz="1050" b="1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40" name="Graphic 17" descr="Apple with solid fill">
            <a:extLst>
              <a:ext uri="{FF2B5EF4-FFF2-40B4-BE49-F238E27FC236}">
                <a16:creationId xmlns:a16="http://schemas.microsoft.com/office/drawing/2014/main" id="{BA5A6F5F-26C7-4082-9718-448B0923C08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146504" y="2955008"/>
            <a:ext cx="575903" cy="545428"/>
          </a:xfrm>
          <a:prstGeom prst="rect">
            <a:avLst/>
          </a:prstGeom>
        </p:spPr>
      </p:pic>
      <p:pic>
        <p:nvPicPr>
          <p:cNvPr id="41" name="תמונה 40">
            <a:extLst>
              <a:ext uri="{FF2B5EF4-FFF2-40B4-BE49-F238E27FC236}">
                <a16:creationId xmlns:a16="http://schemas.microsoft.com/office/drawing/2014/main" id="{FC53E450-BA92-4F99-A5AF-856B282BEAA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618218" y="4337419"/>
            <a:ext cx="903075" cy="420039"/>
          </a:xfrm>
          <a:prstGeom prst="rect">
            <a:avLst/>
          </a:prstGeom>
        </p:spPr>
      </p:pic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F50F7FE7-3B6E-44DE-865F-D8D43BED8BB2}"/>
              </a:ext>
            </a:extLst>
          </p:cNvPr>
          <p:cNvSpPr txBox="1"/>
          <p:nvPr/>
        </p:nvSpPr>
        <p:spPr>
          <a:xfrm>
            <a:off x="4621082" y="4735255"/>
            <a:ext cx="10250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Livestock</a:t>
            </a:r>
            <a:endParaRPr lang="he-IL" sz="1600" dirty="0"/>
          </a:p>
        </p:txBody>
      </p:sp>
      <p:pic>
        <p:nvPicPr>
          <p:cNvPr id="43" name="Graphic 24">
            <a:extLst>
              <a:ext uri="{FF2B5EF4-FFF2-40B4-BE49-F238E27FC236}">
                <a16:creationId xmlns:a16="http://schemas.microsoft.com/office/drawing/2014/main" id="{68F03B2D-AD29-4540-BA99-31082D28973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0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9a9fec9f2_3_75"/>
          <p:cNvSpPr/>
          <p:nvPr/>
        </p:nvSpPr>
        <p:spPr>
          <a:xfrm>
            <a:off x="1595964" y="477449"/>
            <a:ext cx="6379254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5000 L mikveh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Beta site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2C802AB0-0702-4676-8B65-36F03932D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" y="77433"/>
            <a:ext cx="946732" cy="282554"/>
          </a:xfrm>
          <a:prstGeom prst="rect">
            <a:avLst/>
          </a:prstGeom>
        </p:spPr>
      </p:pic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7DF34ECC-EDF9-4E29-B356-0A00C9770DAA}"/>
              </a:ext>
            </a:extLst>
          </p:cNvPr>
          <p:cNvSpPr txBox="1"/>
          <p:nvPr/>
        </p:nvSpPr>
        <p:spPr>
          <a:xfrm>
            <a:off x="382033" y="4028948"/>
            <a:ext cx="8807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Left - without </a:t>
            </a:r>
            <a:r>
              <a:rPr lang="en-US" dirty="0" err="1"/>
              <a:t>coppter</a:t>
            </a:r>
            <a:r>
              <a:rPr lang="en-US" dirty="0"/>
              <a:t> system operation, right - after </a:t>
            </a:r>
            <a:r>
              <a:rPr lang="en-US" dirty="0" err="1"/>
              <a:t>coppter</a:t>
            </a:r>
            <a:r>
              <a:rPr lang="en-US" dirty="0"/>
              <a:t> system operation</a:t>
            </a:r>
            <a:endParaRPr lang="he-IL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CDF9ADA-C19D-46FE-B79D-30CE2D409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672" y="47744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689189-48B0-418A-9F2E-ED600491D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672" y="9346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E9111CB-9CBF-4875-AE4E-27C2AEF26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317" y="972749"/>
            <a:ext cx="2076450" cy="277177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5E346E5-7698-45DF-BDF2-769007C7E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029" y="944174"/>
            <a:ext cx="21050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6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12923</TotalTime>
  <Words>1822</Words>
  <Application>Microsoft Office PowerPoint</Application>
  <PresentationFormat>מותאם אישית</PresentationFormat>
  <Paragraphs>272</Paragraphs>
  <Slides>19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Lora</vt:lpstr>
      <vt:lpstr>Poppins</vt:lpstr>
      <vt:lpstr>Poppins Medium</vt:lpstr>
      <vt:lpstr>Roboto</vt:lpstr>
      <vt:lpstr>Times New Roman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Anikin</dc:creator>
  <cp:lastModifiedBy>Oshra Saphier</cp:lastModifiedBy>
  <cp:revision>192</cp:revision>
  <dcterms:created xsi:type="dcterms:W3CDTF">2023-12-03T07:56:26Z</dcterms:created>
  <dcterms:modified xsi:type="dcterms:W3CDTF">2025-12-07T13:32:57Z</dcterms:modified>
</cp:coreProperties>
</file>