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637" r:id="rId2"/>
    <p:sldId id="638" r:id="rId3"/>
    <p:sldId id="272" r:id="rId4"/>
    <p:sldId id="519" r:id="rId5"/>
    <p:sldId id="656" r:id="rId6"/>
    <p:sldId id="640" r:id="rId7"/>
    <p:sldId id="641" r:id="rId8"/>
    <p:sldId id="662" r:id="rId9"/>
    <p:sldId id="663" r:id="rId10"/>
    <p:sldId id="664" r:id="rId11"/>
    <p:sldId id="665" r:id="rId12"/>
    <p:sldId id="644" r:id="rId13"/>
    <p:sldId id="666" r:id="rId14"/>
    <p:sldId id="668" r:id="rId15"/>
    <p:sldId id="667" r:id="rId16"/>
    <p:sldId id="379" r:id="rId17"/>
    <p:sldId id="645" r:id="rId18"/>
    <p:sldId id="277" r:id="rId19"/>
    <p:sldId id="624" r:id="rId20"/>
    <p:sldId id="264" r:id="rId21"/>
    <p:sldId id="419" r:id="rId22"/>
    <p:sldId id="657" r:id="rId23"/>
    <p:sldId id="658" r:id="rId24"/>
    <p:sldId id="453" r:id="rId25"/>
    <p:sldId id="626" r:id="rId26"/>
    <p:sldId id="534" r:id="rId27"/>
    <p:sldId id="660" r:id="rId2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C7"/>
    <a:srgbClr val="1FC5D4"/>
    <a:srgbClr val="C7C7C7"/>
    <a:srgbClr val="05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y%20Documents\mg\&#1488;&#1504;&#1496;&#1497;%20&#1489;&#1511;&#1496;&#1512;&#1497;&#1488;&#1500;&#1497;\&#1502;&#1488;&#1502;&#1512;%202\Cu%20Stas%20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g\&#1502;&#1495;&#1511;&#1512;\Cu%20antibac\&#1502;&#1488;&#1502;&#1512;4\Book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0.4 </a:t>
            </a:r>
            <a:r>
              <a:rPr lang="en-US" sz="1200" dirty="0" err="1"/>
              <a:t>mM</a:t>
            </a:r>
            <a:r>
              <a:rPr lang="en-US" sz="1200" dirty="0"/>
              <a:t> Cu+ ions after </a:t>
            </a:r>
            <a:r>
              <a:rPr lang="en-US" sz="1800" dirty="0"/>
              <a:t>1 min </a:t>
            </a:r>
            <a:r>
              <a:rPr lang="en-US" sz="1400" b="1" i="0" u="none" strike="noStrike" baseline="0" dirty="0"/>
              <a:t>incubation</a:t>
            </a:r>
            <a:r>
              <a:rPr lang="en-US" sz="1200" b="1" dirty="0"/>
              <a:t> </a:t>
            </a:r>
            <a:r>
              <a:rPr lang="en-US" sz="1200" dirty="0"/>
              <a:t> </a:t>
            </a:r>
          </a:p>
        </c:rich>
      </c:tx>
      <c:layout>
        <c:manualLayout>
          <c:xMode val="edge"/>
          <c:yMode val="edge"/>
          <c:x val="0.30435691722856717"/>
          <c:y val="0"/>
        </c:manualLayout>
      </c:layout>
      <c:overlay val="1"/>
    </c:title>
    <c:autoTitleDeleted val="0"/>
    <c:view3D>
      <c:rotX val="15"/>
      <c:rotY val="3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970158579447445E-2"/>
          <c:y val="5.4823690122000009E-2"/>
          <c:w val="0.85101159230096235"/>
          <c:h val="0.82137321376494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'Hot NaCl 0.9%'!$G$75</c:f>
              <c:strCache>
                <c:ptCount val="1"/>
                <c:pt idx="0">
                  <c:v>Cu1+</c:v>
                </c:pt>
              </c:strCache>
            </c:strRef>
          </c:tx>
          <c:invertIfNegative val="0"/>
          <c:cat>
            <c:numRef>
              <c:f>'Hot NaCl 0.9%'!$D$76:$D$79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</c:numCache>
            </c:numRef>
          </c:cat>
          <c:val>
            <c:numRef>
              <c:f>'Hot NaCl 0.9%'!$G$76:$G$79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7-4DDC-9191-8E77A6F01835}"/>
            </c:ext>
          </c:extLst>
        </c:ser>
        <c:ser>
          <c:idx val="1"/>
          <c:order val="1"/>
          <c:tx>
            <c:strRef>
              <c:f>'Hot NaCl 0.9%'!$F$75</c:f>
              <c:strCache>
                <c:ptCount val="1"/>
                <c:pt idx="0">
                  <c:v>Cu2+ </c:v>
                </c:pt>
              </c:strCache>
            </c:strRef>
          </c:tx>
          <c:invertIfNegative val="0"/>
          <c:cat>
            <c:numRef>
              <c:f>'Hot NaCl 0.9%'!$D$76:$D$79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</c:numCache>
            </c:numRef>
          </c:cat>
          <c:val>
            <c:numRef>
              <c:f>'Hot NaCl 0.9%'!$F$76:$F$79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7-4DDC-9191-8E77A6F01835}"/>
            </c:ext>
          </c:extLst>
        </c:ser>
        <c:ser>
          <c:idx val="2"/>
          <c:order val="2"/>
          <c:tx>
            <c:strRef>
              <c:f>'Hot NaCl 0.9%'!$E$75</c:f>
              <c:strCache>
                <c:ptCount val="1"/>
                <c:pt idx="0">
                  <c:v>No Cu added</c:v>
                </c:pt>
              </c:strCache>
            </c:strRef>
          </c:tx>
          <c:invertIfNegative val="0"/>
          <c:cat>
            <c:numRef>
              <c:f>'Hot NaCl 0.9%'!$D$76:$D$79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</c:numCache>
            </c:numRef>
          </c:cat>
          <c:val>
            <c:numRef>
              <c:f>'Hot NaCl 0.9%'!$E$76:$E$80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7-4DDC-9191-8E77A6F01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459504"/>
        <c:axId val="1144467120"/>
        <c:axId val="1142809312"/>
      </c:bar3DChart>
      <c:catAx>
        <c:axId val="1144459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000" b="1" i="0" u="none" strike="noStrike" baseline="0"/>
                  <a:t>Temperature</a:t>
                </a:r>
                <a:r>
                  <a:rPr lang="en-US" b="1"/>
                  <a:t> (C)</a:t>
                </a:r>
              </a:p>
            </c:rich>
          </c:tx>
          <c:layout>
            <c:manualLayout>
              <c:xMode val="edge"/>
              <c:yMode val="edge"/>
              <c:x val="0.72017134495797486"/>
              <c:y val="0.7791850549321368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144467120"/>
        <c:crosses val="autoZero"/>
        <c:auto val="1"/>
        <c:lblAlgn val="ctr"/>
        <c:lblOffset val="100"/>
        <c:noMultiLvlLbl val="0"/>
      </c:catAx>
      <c:valAx>
        <c:axId val="1144467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Log CFU</a:t>
                </a:r>
              </a:p>
            </c:rich>
          </c:tx>
          <c:layout>
            <c:manualLayout>
              <c:xMode val="edge"/>
              <c:yMode val="edge"/>
              <c:x val="2.6156758192671923E-3"/>
              <c:y val="4.509545571060747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44459504"/>
        <c:crosses val="autoZero"/>
        <c:crossBetween val="between"/>
        <c:majorUnit val="1"/>
      </c:valAx>
      <c:serAx>
        <c:axId val="1142809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44467120"/>
        <c:crosses val="autoZero"/>
      </c:serAx>
    </c:plotArea>
    <c:legend>
      <c:legendPos val="t"/>
      <c:layout>
        <c:manualLayout>
          <c:xMode val="edge"/>
          <c:yMode val="edge"/>
          <c:x val="0.66596829101289379"/>
          <c:y val="0.18826187828886679"/>
          <c:w val="0.23599208502721764"/>
          <c:h val="0.54926951521859102"/>
        </c:manualLayout>
      </c:layout>
      <c:overlay val="0"/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055743032120971E-2"/>
          <c:y val="3.4790153947073736E-2"/>
          <c:w val="0.85960171316196565"/>
          <c:h val="0.81118455804309753"/>
        </c:manualLayout>
      </c:layout>
      <c:bar3DChart>
        <c:barDir val="col"/>
        <c:grouping val="standard"/>
        <c:varyColors val="0"/>
        <c:ser>
          <c:idx val="3"/>
          <c:order val="0"/>
          <c:tx>
            <c:strRef>
              <c:f>Sheet1!$C$109</c:f>
              <c:strCache>
                <c:ptCount val="1"/>
                <c:pt idx="0">
                  <c:v>40 C</c:v>
                </c:pt>
              </c:strCache>
            </c:strRef>
          </c:tx>
          <c:invertIfNegative val="0"/>
          <c:cat>
            <c:numRef>
              <c:f>Sheet1!$G$110:$G$115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Sheet1!$C$110:$C$115</c:f>
              <c:numCache>
                <c:formatCode>General</c:formatCode>
                <c:ptCount val="6"/>
                <c:pt idx="0">
                  <c:v>3.48</c:v>
                </c:pt>
                <c:pt idx="1">
                  <c:v>2.4499999999999997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6-4654-BF10-645B1F9A2F0C}"/>
            </c:ext>
          </c:extLst>
        </c:ser>
        <c:ser>
          <c:idx val="2"/>
          <c:order val="1"/>
          <c:tx>
            <c:strRef>
              <c:f>Sheet1!$D$109</c:f>
              <c:strCache>
                <c:ptCount val="1"/>
                <c:pt idx="0">
                  <c:v>30 C</c:v>
                </c:pt>
              </c:strCache>
            </c:strRef>
          </c:tx>
          <c:invertIfNegative val="0"/>
          <c:cat>
            <c:numRef>
              <c:f>Sheet1!$G$110:$G$115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Sheet1!$D$110:$D$115</c:f>
              <c:numCache>
                <c:formatCode>General</c:formatCode>
                <c:ptCount val="6"/>
                <c:pt idx="0">
                  <c:v>3.17</c:v>
                </c:pt>
                <c:pt idx="1">
                  <c:v>2.8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6-4654-BF10-645B1F9A2F0C}"/>
            </c:ext>
          </c:extLst>
        </c:ser>
        <c:ser>
          <c:idx val="0"/>
          <c:order val="2"/>
          <c:tx>
            <c:strRef>
              <c:f>Sheet1!$E$109</c:f>
              <c:strCache>
                <c:ptCount val="1"/>
                <c:pt idx="0">
                  <c:v>25 C</c:v>
                </c:pt>
              </c:strCache>
            </c:strRef>
          </c:tx>
          <c:invertIfNegative val="0"/>
          <c:cat>
            <c:numRef>
              <c:f>Sheet1!$G$110:$G$115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Sheet1!$E$110:$E$115</c:f>
              <c:numCache>
                <c:formatCode>General</c:formatCode>
                <c:ptCount val="6"/>
                <c:pt idx="0">
                  <c:v>3.44</c:v>
                </c:pt>
                <c:pt idx="1">
                  <c:v>3.46</c:v>
                </c:pt>
                <c:pt idx="2">
                  <c:v>3.4299999999999997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6-4654-BF10-645B1F9A2F0C}"/>
            </c:ext>
          </c:extLst>
        </c:ser>
        <c:ser>
          <c:idx val="1"/>
          <c:order val="3"/>
          <c:tx>
            <c:strRef>
              <c:f>Sheet1!$F$109</c:f>
              <c:strCache>
                <c:ptCount val="1"/>
                <c:pt idx="0">
                  <c:v>20 C</c:v>
                </c:pt>
              </c:strCache>
            </c:strRef>
          </c:tx>
          <c:invertIfNegative val="0"/>
          <c:val>
            <c:numRef>
              <c:f>Sheet1!$F$110:$F$115</c:f>
              <c:numCache>
                <c:formatCode>General</c:formatCode>
                <c:ptCount val="6"/>
                <c:pt idx="0">
                  <c:v>3.48</c:v>
                </c:pt>
                <c:pt idx="1">
                  <c:v>3.48</c:v>
                </c:pt>
                <c:pt idx="2">
                  <c:v>3.48</c:v>
                </c:pt>
                <c:pt idx="3">
                  <c:v>3.07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6-4654-BF10-645B1F9A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457328"/>
        <c:axId val="1144462224"/>
        <c:axId val="1196921392"/>
      </c:bar3DChart>
      <c:catAx>
        <c:axId val="114445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Time(min)</a:t>
                </a:r>
                <a:endParaRPr lang="he-IL" sz="12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438601335970518"/>
              <c:y val="0.927684859649320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44462224"/>
        <c:crosses val="autoZero"/>
        <c:auto val="1"/>
        <c:lblAlgn val="ctr"/>
        <c:lblOffset val="100"/>
        <c:noMultiLvlLbl val="0"/>
      </c:catAx>
      <c:valAx>
        <c:axId val="1144462224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log(CFU/ml)</a:t>
                </a:r>
                <a:endParaRPr lang="he-IL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078177727784035E-3"/>
              <c:y val="0.447382321723891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;[Red]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44457328"/>
        <c:crosses val="autoZero"/>
        <c:crossBetween val="between"/>
        <c:majorUnit val="1"/>
      </c:valAx>
      <c:serAx>
        <c:axId val="11969213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4446222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330927384077"/>
          <c:y val="0.18101851851851855"/>
          <c:w val="0.80689129483814526"/>
          <c:h val="0.63026246719160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G!$P$201:$P$204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0.45</c:v>
                </c:pt>
              </c:numCache>
            </c:numRef>
          </c:cat>
          <c:val>
            <c:numRef>
              <c:f>G!$M$201:$M$204</c:f>
              <c:numCache>
                <c:formatCode>General</c:formatCode>
                <c:ptCount val="4"/>
                <c:pt idx="0">
                  <c:v>100000</c:v>
                </c:pt>
                <c:pt idx="1">
                  <c:v>20000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B-47BB-ACDE-2B554C58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25848832"/>
        <c:axId val="-1925849920"/>
      </c:barChart>
      <c:catAx>
        <c:axId val="-192584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9920"/>
        <c:crosses val="autoZero"/>
        <c:auto val="1"/>
        <c:lblAlgn val="ctr"/>
        <c:lblOffset val="100"/>
        <c:noMultiLvlLbl val="0"/>
      </c:catAx>
      <c:valAx>
        <c:axId val="-19258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CFU/ml</a:t>
                </a:r>
                <a:endParaRPr lang="he-IL" sz="7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G!$Q$3:$Q$328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15.5</c:v>
                </c:pt>
                <c:pt idx="19">
                  <c:v>15.5</c:v>
                </c:pt>
                <c:pt idx="20">
                  <c:v>16</c:v>
                </c:pt>
                <c:pt idx="21">
                  <c:v>20</c:v>
                </c:pt>
                <c:pt idx="22">
                  <c:v>21</c:v>
                </c:pt>
                <c:pt idx="23">
                  <c:v>23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28</c:v>
                </c:pt>
                <c:pt idx="28">
                  <c:v>29</c:v>
                </c:pt>
                <c:pt idx="29">
                  <c:v>31</c:v>
                </c:pt>
                <c:pt idx="30">
                  <c:v>34</c:v>
                </c:pt>
                <c:pt idx="31">
                  <c:v>34</c:v>
                </c:pt>
                <c:pt idx="32">
                  <c:v>40</c:v>
                </c:pt>
                <c:pt idx="33">
                  <c:v>43</c:v>
                </c:pt>
                <c:pt idx="34">
                  <c:v>45</c:v>
                </c:pt>
                <c:pt idx="35">
                  <c:v>47</c:v>
                </c:pt>
                <c:pt idx="36">
                  <c:v>50</c:v>
                </c:pt>
                <c:pt idx="37">
                  <c:v>52</c:v>
                </c:pt>
                <c:pt idx="38">
                  <c:v>54</c:v>
                </c:pt>
                <c:pt idx="39">
                  <c:v>57</c:v>
                </c:pt>
                <c:pt idx="40">
                  <c:v>59</c:v>
                </c:pt>
                <c:pt idx="41">
                  <c:v>60</c:v>
                </c:pt>
                <c:pt idx="42">
                  <c:v>62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69</c:v>
                </c:pt>
                <c:pt idx="47">
                  <c:v>72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75</c:v>
                </c:pt>
                <c:pt idx="56">
                  <c:v>77</c:v>
                </c:pt>
                <c:pt idx="57">
                  <c:v>80</c:v>
                </c:pt>
                <c:pt idx="58">
                  <c:v>81</c:v>
                </c:pt>
                <c:pt idx="59">
                  <c:v>84</c:v>
                </c:pt>
                <c:pt idx="60">
                  <c:v>84</c:v>
                </c:pt>
                <c:pt idx="61">
                  <c:v>86</c:v>
                </c:pt>
                <c:pt idx="62">
                  <c:v>88</c:v>
                </c:pt>
                <c:pt idx="63">
                  <c:v>90</c:v>
                </c:pt>
                <c:pt idx="64">
                  <c:v>92</c:v>
                </c:pt>
                <c:pt idx="65">
                  <c:v>94</c:v>
                </c:pt>
                <c:pt idx="66">
                  <c:v>96</c:v>
                </c:pt>
                <c:pt idx="67">
                  <c:v>98</c:v>
                </c:pt>
                <c:pt idx="68">
                  <c:v>102</c:v>
                </c:pt>
                <c:pt idx="69">
                  <c:v>104</c:v>
                </c:pt>
                <c:pt idx="70">
                  <c:v>104</c:v>
                </c:pt>
                <c:pt idx="71">
                  <c:v>104</c:v>
                </c:pt>
                <c:pt idx="72">
                  <c:v>104</c:v>
                </c:pt>
                <c:pt idx="73">
                  <c:v>104</c:v>
                </c:pt>
                <c:pt idx="74">
                  <c:v>104</c:v>
                </c:pt>
                <c:pt idx="75">
                  <c:v>104</c:v>
                </c:pt>
                <c:pt idx="76">
                  <c:v>104</c:v>
                </c:pt>
                <c:pt idx="77">
                  <c:v>104</c:v>
                </c:pt>
                <c:pt idx="78">
                  <c:v>106</c:v>
                </c:pt>
                <c:pt idx="79">
                  <c:v>108</c:v>
                </c:pt>
                <c:pt idx="80">
                  <c:v>110</c:v>
                </c:pt>
                <c:pt idx="81">
                  <c:v>112</c:v>
                </c:pt>
                <c:pt idx="82">
                  <c:v>114</c:v>
                </c:pt>
                <c:pt idx="83">
                  <c:v>116</c:v>
                </c:pt>
                <c:pt idx="84">
                  <c:v>120</c:v>
                </c:pt>
                <c:pt idx="85">
                  <c:v>122</c:v>
                </c:pt>
                <c:pt idx="86">
                  <c:v>122</c:v>
                </c:pt>
                <c:pt idx="87">
                  <c:v>125</c:v>
                </c:pt>
                <c:pt idx="88">
                  <c:v>125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126</c:v>
                </c:pt>
                <c:pt idx="97">
                  <c:v>127</c:v>
                </c:pt>
                <c:pt idx="98">
                  <c:v>129</c:v>
                </c:pt>
                <c:pt idx="99">
                  <c:v>129</c:v>
                </c:pt>
                <c:pt idx="100">
                  <c:v>130</c:v>
                </c:pt>
                <c:pt idx="101">
                  <c:v>133</c:v>
                </c:pt>
                <c:pt idx="102">
                  <c:v>134</c:v>
                </c:pt>
                <c:pt idx="103">
                  <c:v>135</c:v>
                </c:pt>
                <c:pt idx="104">
                  <c:v>139</c:v>
                </c:pt>
                <c:pt idx="105">
                  <c:v>141</c:v>
                </c:pt>
                <c:pt idx="106">
                  <c:v>142</c:v>
                </c:pt>
                <c:pt idx="107">
                  <c:v>142</c:v>
                </c:pt>
                <c:pt idx="108">
                  <c:v>142</c:v>
                </c:pt>
                <c:pt idx="109">
                  <c:v>142</c:v>
                </c:pt>
                <c:pt idx="110">
                  <c:v>144</c:v>
                </c:pt>
                <c:pt idx="111">
                  <c:v>146</c:v>
                </c:pt>
                <c:pt idx="112">
                  <c:v>148</c:v>
                </c:pt>
                <c:pt idx="113">
                  <c:v>149</c:v>
                </c:pt>
                <c:pt idx="114">
                  <c:v>150</c:v>
                </c:pt>
                <c:pt idx="115">
                  <c:v>153</c:v>
                </c:pt>
                <c:pt idx="116">
                  <c:v>154</c:v>
                </c:pt>
                <c:pt idx="117">
                  <c:v>155</c:v>
                </c:pt>
                <c:pt idx="118">
                  <c:v>157</c:v>
                </c:pt>
                <c:pt idx="119">
                  <c:v>159</c:v>
                </c:pt>
                <c:pt idx="120">
                  <c:v>160</c:v>
                </c:pt>
                <c:pt idx="121">
                  <c:v>160</c:v>
                </c:pt>
                <c:pt idx="122">
                  <c:v>160</c:v>
                </c:pt>
                <c:pt idx="123">
                  <c:v>160</c:v>
                </c:pt>
                <c:pt idx="124">
                  <c:v>160</c:v>
                </c:pt>
                <c:pt idx="125">
                  <c:v>160</c:v>
                </c:pt>
                <c:pt idx="126">
                  <c:v>160</c:v>
                </c:pt>
                <c:pt idx="127">
                  <c:v>160</c:v>
                </c:pt>
                <c:pt idx="128">
                  <c:v>161</c:v>
                </c:pt>
                <c:pt idx="129">
                  <c:v>162</c:v>
                </c:pt>
                <c:pt idx="130">
                  <c:v>164</c:v>
                </c:pt>
                <c:pt idx="131">
                  <c:v>167</c:v>
                </c:pt>
                <c:pt idx="132">
                  <c:v>169</c:v>
                </c:pt>
                <c:pt idx="133">
                  <c:v>172</c:v>
                </c:pt>
                <c:pt idx="134">
                  <c:v>174</c:v>
                </c:pt>
                <c:pt idx="135">
                  <c:v>176</c:v>
                </c:pt>
                <c:pt idx="136">
                  <c:v>177</c:v>
                </c:pt>
                <c:pt idx="137">
                  <c:v>178</c:v>
                </c:pt>
                <c:pt idx="138">
                  <c:v>180</c:v>
                </c:pt>
                <c:pt idx="140">
                  <c:v>184</c:v>
                </c:pt>
                <c:pt idx="141">
                  <c:v>187</c:v>
                </c:pt>
                <c:pt idx="142">
                  <c:v>189</c:v>
                </c:pt>
                <c:pt idx="143">
                  <c:v>190</c:v>
                </c:pt>
                <c:pt idx="144">
                  <c:v>190</c:v>
                </c:pt>
                <c:pt idx="145">
                  <c:v>191</c:v>
                </c:pt>
                <c:pt idx="146">
                  <c:v>194</c:v>
                </c:pt>
                <c:pt idx="147">
                  <c:v>196</c:v>
                </c:pt>
                <c:pt idx="148">
                  <c:v>198</c:v>
                </c:pt>
                <c:pt idx="149">
                  <c:v>201</c:v>
                </c:pt>
                <c:pt idx="150">
                  <c:v>204</c:v>
                </c:pt>
                <c:pt idx="152">
                  <c:v>209</c:v>
                </c:pt>
                <c:pt idx="154">
                  <c:v>213</c:v>
                </c:pt>
                <c:pt idx="155">
                  <c:v>213</c:v>
                </c:pt>
                <c:pt idx="156">
                  <c:v>213</c:v>
                </c:pt>
                <c:pt idx="157">
                  <c:v>213</c:v>
                </c:pt>
                <c:pt idx="158">
                  <c:v>213</c:v>
                </c:pt>
                <c:pt idx="159">
                  <c:v>213</c:v>
                </c:pt>
                <c:pt idx="160">
                  <c:v>213</c:v>
                </c:pt>
                <c:pt idx="161">
                  <c:v>213</c:v>
                </c:pt>
                <c:pt idx="162">
                  <c:v>213</c:v>
                </c:pt>
                <c:pt idx="163">
                  <c:v>213</c:v>
                </c:pt>
                <c:pt idx="164">
                  <c:v>213</c:v>
                </c:pt>
                <c:pt idx="165">
                  <c:v>216</c:v>
                </c:pt>
                <c:pt idx="166">
                  <c:v>218</c:v>
                </c:pt>
                <c:pt idx="167">
                  <c:v>220</c:v>
                </c:pt>
                <c:pt idx="169">
                  <c:v>221</c:v>
                </c:pt>
                <c:pt idx="170">
                  <c:v>223</c:v>
                </c:pt>
                <c:pt idx="171">
                  <c:v>223</c:v>
                </c:pt>
                <c:pt idx="172">
                  <c:v>223</c:v>
                </c:pt>
                <c:pt idx="173">
                  <c:v>223</c:v>
                </c:pt>
                <c:pt idx="174">
                  <c:v>224</c:v>
                </c:pt>
                <c:pt idx="175">
                  <c:v>228</c:v>
                </c:pt>
                <c:pt idx="176">
                  <c:v>228</c:v>
                </c:pt>
                <c:pt idx="177">
                  <c:v>228</c:v>
                </c:pt>
                <c:pt idx="178">
                  <c:v>228</c:v>
                </c:pt>
                <c:pt idx="180">
                  <c:v>236</c:v>
                </c:pt>
                <c:pt idx="181">
                  <c:v>239</c:v>
                </c:pt>
                <c:pt idx="182">
                  <c:v>244</c:v>
                </c:pt>
                <c:pt idx="183">
                  <c:v>244</c:v>
                </c:pt>
                <c:pt idx="184">
                  <c:v>244</c:v>
                </c:pt>
                <c:pt idx="185">
                  <c:v>244</c:v>
                </c:pt>
                <c:pt idx="186">
                  <c:v>244</c:v>
                </c:pt>
                <c:pt idx="187">
                  <c:v>244</c:v>
                </c:pt>
                <c:pt idx="188">
                  <c:v>244</c:v>
                </c:pt>
                <c:pt idx="189">
                  <c:v>244</c:v>
                </c:pt>
                <c:pt idx="190">
                  <c:v>244</c:v>
                </c:pt>
                <c:pt idx="194">
                  <c:v>251</c:v>
                </c:pt>
                <c:pt idx="195">
                  <c:v>257</c:v>
                </c:pt>
                <c:pt idx="196">
                  <c:v>263</c:v>
                </c:pt>
                <c:pt idx="197">
                  <c:v>265</c:v>
                </c:pt>
                <c:pt idx="198">
                  <c:v>265</c:v>
                </c:pt>
                <c:pt idx="199">
                  <c:v>265</c:v>
                </c:pt>
                <c:pt idx="200">
                  <c:v>265</c:v>
                </c:pt>
                <c:pt idx="201">
                  <c:v>267</c:v>
                </c:pt>
                <c:pt idx="202">
                  <c:v>273</c:v>
                </c:pt>
                <c:pt idx="203">
                  <c:v>283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300</c:v>
                </c:pt>
                <c:pt idx="211">
                  <c:v>306</c:v>
                </c:pt>
                <c:pt idx="212">
                  <c:v>311</c:v>
                </c:pt>
                <c:pt idx="213">
                  <c:v>311</c:v>
                </c:pt>
                <c:pt idx="214">
                  <c:v>311</c:v>
                </c:pt>
                <c:pt idx="215">
                  <c:v>311</c:v>
                </c:pt>
                <c:pt idx="216">
                  <c:v>311</c:v>
                </c:pt>
                <c:pt idx="217">
                  <c:v>311</c:v>
                </c:pt>
                <c:pt idx="218">
                  <c:v>311</c:v>
                </c:pt>
                <c:pt idx="219">
                  <c:v>311</c:v>
                </c:pt>
                <c:pt idx="220">
                  <c:v>311</c:v>
                </c:pt>
                <c:pt idx="221">
                  <c:v>311</c:v>
                </c:pt>
                <c:pt idx="222">
                  <c:v>313</c:v>
                </c:pt>
                <c:pt idx="223">
                  <c:v>315</c:v>
                </c:pt>
                <c:pt idx="237">
                  <c:v>327</c:v>
                </c:pt>
                <c:pt idx="238">
                  <c:v>327</c:v>
                </c:pt>
                <c:pt idx="239">
                  <c:v>327</c:v>
                </c:pt>
                <c:pt idx="240">
                  <c:v>327</c:v>
                </c:pt>
                <c:pt idx="241">
                  <c:v>327</c:v>
                </c:pt>
                <c:pt idx="242">
                  <c:v>327</c:v>
                </c:pt>
                <c:pt idx="243">
                  <c:v>327</c:v>
                </c:pt>
                <c:pt idx="244">
                  <c:v>327</c:v>
                </c:pt>
                <c:pt idx="245">
                  <c:v>327</c:v>
                </c:pt>
                <c:pt idx="247">
                  <c:v>332</c:v>
                </c:pt>
                <c:pt idx="248">
                  <c:v>335</c:v>
                </c:pt>
                <c:pt idx="249">
                  <c:v>339</c:v>
                </c:pt>
                <c:pt idx="250">
                  <c:v>341</c:v>
                </c:pt>
                <c:pt idx="251">
                  <c:v>343</c:v>
                </c:pt>
                <c:pt idx="252">
                  <c:v>343</c:v>
                </c:pt>
                <c:pt idx="253">
                  <c:v>343</c:v>
                </c:pt>
                <c:pt idx="254">
                  <c:v>343</c:v>
                </c:pt>
                <c:pt idx="255">
                  <c:v>343</c:v>
                </c:pt>
                <c:pt idx="256">
                  <c:v>343</c:v>
                </c:pt>
                <c:pt idx="257">
                  <c:v>343</c:v>
                </c:pt>
                <c:pt idx="258">
                  <c:v>343</c:v>
                </c:pt>
                <c:pt idx="259">
                  <c:v>343</c:v>
                </c:pt>
                <c:pt idx="260">
                  <c:v>353</c:v>
                </c:pt>
                <c:pt idx="261">
                  <c:v>355</c:v>
                </c:pt>
                <c:pt idx="262">
                  <c:v>357</c:v>
                </c:pt>
                <c:pt idx="263">
                  <c:v>359</c:v>
                </c:pt>
                <c:pt idx="264">
                  <c:v>361</c:v>
                </c:pt>
                <c:pt idx="265">
                  <c:v>363</c:v>
                </c:pt>
                <c:pt idx="266">
                  <c:v>370</c:v>
                </c:pt>
                <c:pt idx="268">
                  <c:v>375</c:v>
                </c:pt>
                <c:pt idx="272">
                  <c:v>381</c:v>
                </c:pt>
                <c:pt idx="273">
                  <c:v>382</c:v>
                </c:pt>
                <c:pt idx="274">
                  <c:v>384</c:v>
                </c:pt>
                <c:pt idx="275">
                  <c:v>387</c:v>
                </c:pt>
                <c:pt idx="276">
                  <c:v>391</c:v>
                </c:pt>
                <c:pt idx="277">
                  <c:v>393</c:v>
                </c:pt>
                <c:pt idx="281">
                  <c:v>405</c:v>
                </c:pt>
                <c:pt idx="282">
                  <c:v>408</c:v>
                </c:pt>
                <c:pt idx="283">
                  <c:v>410</c:v>
                </c:pt>
                <c:pt idx="284">
                  <c:v>415</c:v>
                </c:pt>
                <c:pt idx="291">
                  <c:v>433</c:v>
                </c:pt>
                <c:pt idx="292">
                  <c:v>435</c:v>
                </c:pt>
                <c:pt idx="293">
                  <c:v>437</c:v>
                </c:pt>
                <c:pt idx="294">
                  <c:v>439</c:v>
                </c:pt>
                <c:pt idx="295">
                  <c:v>449</c:v>
                </c:pt>
                <c:pt idx="298">
                  <c:v>456</c:v>
                </c:pt>
                <c:pt idx="299">
                  <c:v>458</c:v>
                </c:pt>
                <c:pt idx="300">
                  <c:v>458</c:v>
                </c:pt>
                <c:pt idx="301">
                  <c:v>458</c:v>
                </c:pt>
                <c:pt idx="302">
                  <c:v>458</c:v>
                </c:pt>
                <c:pt idx="303">
                  <c:v>458</c:v>
                </c:pt>
                <c:pt idx="304">
                  <c:v>458</c:v>
                </c:pt>
                <c:pt idx="305">
                  <c:v>458</c:v>
                </c:pt>
                <c:pt idx="306">
                  <c:v>458</c:v>
                </c:pt>
                <c:pt idx="307">
                  <c:v>458</c:v>
                </c:pt>
                <c:pt idx="308">
                  <c:v>458</c:v>
                </c:pt>
                <c:pt idx="309">
                  <c:v>460</c:v>
                </c:pt>
                <c:pt idx="310">
                  <c:v>463</c:v>
                </c:pt>
                <c:pt idx="311">
                  <c:v>466</c:v>
                </c:pt>
                <c:pt idx="312">
                  <c:v>468</c:v>
                </c:pt>
                <c:pt idx="313">
                  <c:v>471</c:v>
                </c:pt>
                <c:pt idx="314">
                  <c:v>473</c:v>
                </c:pt>
                <c:pt idx="315">
                  <c:v>475</c:v>
                </c:pt>
                <c:pt idx="316">
                  <c:v>478</c:v>
                </c:pt>
                <c:pt idx="317">
                  <c:v>482</c:v>
                </c:pt>
                <c:pt idx="318">
                  <c:v>485</c:v>
                </c:pt>
                <c:pt idx="322">
                  <c:v>492</c:v>
                </c:pt>
                <c:pt idx="323">
                  <c:v>495</c:v>
                </c:pt>
                <c:pt idx="324">
                  <c:v>497</c:v>
                </c:pt>
                <c:pt idx="325">
                  <c:v>501</c:v>
                </c:pt>
              </c:numCache>
            </c:numRef>
          </c:xVal>
          <c:yVal>
            <c:numRef>
              <c:f>G!$M$3:$M$328</c:f>
              <c:numCache>
                <c:formatCode>General</c:formatCode>
                <c:ptCount val="32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600</c:v>
                </c:pt>
                <c:pt idx="5">
                  <c:v>0</c:v>
                </c:pt>
                <c:pt idx="6">
                  <c:v>30</c:v>
                </c:pt>
                <c:pt idx="7">
                  <c:v>0</c:v>
                </c:pt>
                <c:pt idx="8">
                  <c:v>600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1000</c:v>
                </c:pt>
                <c:pt idx="14">
                  <c:v>0</c:v>
                </c:pt>
                <c:pt idx="15">
                  <c:v>500</c:v>
                </c:pt>
                <c:pt idx="16">
                  <c:v>20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400</c:v>
                </c:pt>
                <c:pt idx="26">
                  <c:v>200</c:v>
                </c:pt>
                <c:pt idx="27">
                  <c:v>4</c:v>
                </c:pt>
                <c:pt idx="28">
                  <c:v>0</c:v>
                </c:pt>
                <c:pt idx="29">
                  <c:v>30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200</c:v>
                </c:pt>
                <c:pt idx="62">
                  <c:v>100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70</c:v>
                </c:pt>
                <c:pt idx="72">
                  <c:v>0</c:v>
                </c:pt>
                <c:pt idx="73">
                  <c:v>0</c:v>
                </c:pt>
                <c:pt idx="74">
                  <c:v>2000</c:v>
                </c:pt>
                <c:pt idx="75">
                  <c:v>30</c:v>
                </c:pt>
                <c:pt idx="76">
                  <c:v>10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200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50</c:v>
                </c:pt>
                <c:pt idx="106">
                  <c:v>0</c:v>
                </c:pt>
                <c:pt idx="107">
                  <c:v>200</c:v>
                </c:pt>
                <c:pt idx="108">
                  <c:v>100</c:v>
                </c:pt>
                <c:pt idx="109">
                  <c:v>50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20000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200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80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10</c:v>
                </c:pt>
                <c:pt idx="142">
                  <c:v>0</c:v>
                </c:pt>
                <c:pt idx="143">
                  <c:v>10</c:v>
                </c:pt>
                <c:pt idx="144">
                  <c:v>40</c:v>
                </c:pt>
                <c:pt idx="145">
                  <c:v>2000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20000</c:v>
                </c:pt>
                <c:pt idx="171">
                  <c:v>0</c:v>
                </c:pt>
                <c:pt idx="172">
                  <c:v>200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20000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20</c:v>
                </c:pt>
                <c:pt idx="181">
                  <c:v>0</c:v>
                </c:pt>
                <c:pt idx="182">
                  <c:v>20000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40</c:v>
                </c:pt>
                <c:pt idx="198">
                  <c:v>100000</c:v>
                </c:pt>
                <c:pt idx="199">
                  <c:v>20000</c:v>
                </c:pt>
                <c:pt idx="200">
                  <c:v>2000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100000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2000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20000</c:v>
                </c:pt>
                <c:pt idx="239">
                  <c:v>1000</c:v>
                </c:pt>
                <c:pt idx="240">
                  <c:v>500</c:v>
                </c:pt>
                <c:pt idx="241">
                  <c:v>300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0</c:v>
                </c:pt>
                <c:pt idx="247">
                  <c:v>200</c:v>
                </c:pt>
                <c:pt idx="248">
                  <c:v>20</c:v>
                </c:pt>
                <c:pt idx="249">
                  <c:v>0</c:v>
                </c:pt>
                <c:pt idx="250">
                  <c:v>0</c:v>
                </c:pt>
                <c:pt idx="251">
                  <c:v>20000</c:v>
                </c:pt>
                <c:pt idx="252">
                  <c:v>1000</c:v>
                </c:pt>
                <c:pt idx="253">
                  <c:v>500</c:v>
                </c:pt>
                <c:pt idx="254">
                  <c:v>500</c:v>
                </c:pt>
                <c:pt idx="255">
                  <c:v>300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100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30</c:v>
                </c:pt>
                <c:pt idx="265">
                  <c:v>100</c:v>
                </c:pt>
                <c:pt idx="266">
                  <c:v>0</c:v>
                </c:pt>
                <c:pt idx="267">
                  <c:v>0</c:v>
                </c:pt>
                <c:pt idx="268">
                  <c:v>500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10000</c:v>
                </c:pt>
                <c:pt idx="284">
                  <c:v>1000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500</c:v>
                </c:pt>
                <c:pt idx="292">
                  <c:v>0</c:v>
                </c:pt>
                <c:pt idx="293">
                  <c:v>500</c:v>
                </c:pt>
                <c:pt idx="294">
                  <c:v>30</c:v>
                </c:pt>
                <c:pt idx="295">
                  <c:v>10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100000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70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27-44F7-A6FD-1AEC8022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4568336"/>
        <c:axId val="-1734567792"/>
      </c:scatterChart>
      <c:valAx>
        <c:axId val="-1734568336"/>
        <c:scaling>
          <c:orientation val="minMax"/>
          <c:max val="520"/>
          <c:min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7792"/>
        <c:crosses val="autoZero"/>
        <c:crossBetween val="midCat"/>
      </c:valAx>
      <c:valAx>
        <c:axId val="-1734567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CFU/ml</a:t>
                </a:r>
              </a:p>
            </c:rich>
          </c:tx>
          <c:layout>
            <c:manualLayout>
              <c:xMode val="edge"/>
              <c:yMode val="edge"/>
              <c:x val="3.0555548872364637E-2"/>
              <c:y val="0.39780475357247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0.03928</cdr:y>
    </cdr:from>
    <cdr:to>
      <cdr:x>0.77733</cdr:x>
      <cdr:y>0.14025</cdr:y>
    </cdr:to>
    <cdr:sp macro="" textlink="">
      <cdr:nvSpPr>
        <cdr:cNvPr id="2" name="מלבן 1">
          <a:extLst xmlns:a="http://schemas.openxmlformats.org/drawingml/2006/main">
            <a:ext uri="{FF2B5EF4-FFF2-40B4-BE49-F238E27FC236}">
              <a16:creationId xmlns:a16="http://schemas.microsoft.com/office/drawing/2014/main" id="{080EE95B-C473-44F8-B340-430B47D4E9FB}"/>
            </a:ext>
          </a:extLst>
        </cdr:cNvPr>
        <cdr:cNvSpPr/>
      </cdr:nvSpPr>
      <cdr:spPr>
        <a:xfrm xmlns:a="http://schemas.openxmlformats.org/drawingml/2006/main">
          <a:off x="104425" y="80812"/>
          <a:ext cx="2561051" cy="207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3 m3/h (3.6  pool volume changes per day), pH 7.6  </a:t>
          </a:r>
          <a:endParaRPr lang="he-IL" sz="1200" dirty="0"/>
        </a:p>
      </cdr:txBody>
    </cdr:sp>
  </cdr:relSizeAnchor>
  <cdr:relSizeAnchor xmlns:cdr="http://schemas.openxmlformats.org/drawingml/2006/chartDrawing">
    <cdr:from>
      <cdr:x>0.55352</cdr:x>
      <cdr:y>0.18769</cdr:y>
    </cdr:from>
    <cdr:to>
      <cdr:x>0.8439</cdr:x>
      <cdr:y>0.28867</cdr:y>
    </cdr:to>
    <cdr:sp macro="" textlink="">
      <cdr:nvSpPr>
        <cdr:cNvPr id="3" name="מלבן 2">
          <a:extLst xmlns:a="http://schemas.openxmlformats.org/drawingml/2006/main">
            <a:ext uri="{FF2B5EF4-FFF2-40B4-BE49-F238E27FC236}">
              <a16:creationId xmlns:a16="http://schemas.microsoft.com/office/drawing/2014/main" id="{AA5B557D-6D24-4B49-8DE5-FB09710DCB32}"/>
            </a:ext>
          </a:extLst>
        </cdr:cNvPr>
        <cdr:cNvSpPr/>
      </cdr:nvSpPr>
      <cdr:spPr>
        <a:xfrm xmlns:a="http://schemas.openxmlformats.org/drawingml/2006/main">
          <a:off x="2530715" y="514883"/>
          <a:ext cx="132760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0.2ppmCu</a:t>
          </a:r>
          <a:r>
            <a:rPr lang="en-US" sz="1200" baseline="30000" dirty="0"/>
            <a:t>+2</a:t>
          </a:r>
          <a:r>
            <a:rPr lang="en-US" sz="1200" dirty="0"/>
            <a:t> ,20 </a:t>
          </a:r>
          <a:r>
            <a:rPr lang="en-US" sz="1200" baseline="30000" dirty="0"/>
            <a:t>0</a:t>
          </a:r>
          <a:r>
            <a:rPr lang="en-US" sz="1200" dirty="0"/>
            <a:t>C</a:t>
          </a:r>
          <a:endParaRPr lang="he-IL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828412-6C1A-40DC-ABCF-BE76F2BC42A9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3225CA-1491-4717-BC73-2F13852A50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31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9fec9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9a9fec9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9a9fec9f2_3_7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9fec9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9a9fec9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9a9fec9f2_3_7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7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0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8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046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48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35696" y="195668"/>
            <a:ext cx="7272808" cy="99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685800" rtl="1">
              <a:defRPr/>
            </a:pPr>
            <a:fld id="{914165CD-0B54-4134-B275-4DFDD2D4B48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algn="r" defTabSz="685800" rtl="1">
                <a:defRPr/>
              </a:pPr>
              <a:t>07 דצמבר 25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028950" y="4771691"/>
            <a:ext cx="3086100" cy="274097"/>
          </a:xfrm>
          <a:prstGeom prst="rect">
            <a:avLst/>
          </a:prstGeom>
        </p:spPr>
        <p:txBody>
          <a:bodyPr/>
          <a:lstStyle/>
          <a:p>
            <a:pPr defTabSz="685800" rtl="1"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 rtl="1">
              <a:defRPr/>
            </a:pPr>
            <a:fld id="{C659808C-77B4-4D55-AD21-87854E7CC2E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algn="l" defTabSz="685800" rtl="1"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6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7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2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8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5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5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0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29.sv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1.jpg"/><Relationship Id="rId16" Type="http://schemas.openxmlformats.org/officeDocument/2006/relationships/image" Target="../media/image40.png"/><Relationship Id="rId20" Type="http://schemas.openxmlformats.org/officeDocument/2006/relationships/image" Target="../media/image44.sv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24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8.png"/><Relationship Id="rId19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38.svg"/><Relationship Id="rId22" Type="http://schemas.openxmlformats.org/officeDocument/2006/relationships/image" Target="../media/image46.svg"/><Relationship Id="rId27" Type="http://schemas.openxmlformats.org/officeDocument/2006/relationships/image" Target="../media/image51.svg"/><Relationship Id="rId30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5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g"/><Relationship Id="rId5" Type="http://schemas.openxmlformats.org/officeDocument/2006/relationships/image" Target="../media/image63.gif"/><Relationship Id="rId4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national-primary-drinking-water-regulation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.jpg"/><Relationship Id="rId7" Type="http://schemas.openxmlformats.org/officeDocument/2006/relationships/image" Target="../media/image38.sv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0.svg"/><Relationship Id="rId5" Type="http://schemas.openxmlformats.org/officeDocument/2006/relationships/image" Target="../media/image3.sv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jp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0.svg"/><Relationship Id="rId5" Type="http://schemas.openxmlformats.org/officeDocument/2006/relationships/image" Target="../media/image3.sv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jpe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hyperlink" Target="https://link.springer.com/journal/284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7597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27115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584" y="-742299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42D0-FF88-9297-C4A2-B9B5E6A68C28}"/>
              </a:ext>
            </a:extLst>
          </p:cNvPr>
          <p:cNvSpPr txBox="1"/>
          <p:nvPr/>
        </p:nvSpPr>
        <p:spPr>
          <a:xfrm>
            <a:off x="1588763" y="5020459"/>
            <a:ext cx="5577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www.coppter.co.il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magal@coppter.co.il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23B1297-A5A9-422D-ADA2-C861468D7594}"/>
              </a:ext>
            </a:extLst>
          </p:cNvPr>
          <p:cNvSpPr txBox="1"/>
          <p:nvPr/>
        </p:nvSpPr>
        <p:spPr>
          <a:xfrm>
            <a:off x="2091683" y="40904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A new era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of 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environmentally friendly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&amp;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 chlorine-free Safe 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Water</a:t>
            </a:r>
            <a:endParaRPr lang="he-IL" sz="1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87BA522-627F-459B-8EE0-7A57CA632D40}"/>
              </a:ext>
            </a:extLst>
          </p:cNvPr>
          <p:cNvGrpSpPr/>
          <p:nvPr/>
        </p:nvGrpSpPr>
        <p:grpSpPr>
          <a:xfrm>
            <a:off x="1839286" y="918259"/>
            <a:ext cx="5465425" cy="3221491"/>
            <a:chOff x="1839286" y="918259"/>
            <a:chExt cx="5465425" cy="3221491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DF427456-F71C-434B-942F-0DAF8872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9286" y="918259"/>
              <a:ext cx="5465425" cy="3221491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7EBF0BD-2370-468E-A30F-54A567CB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090" y="228943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מלבן 3">
            <a:extLst>
              <a:ext uri="{FF2B5EF4-FFF2-40B4-BE49-F238E27FC236}">
                <a16:creationId xmlns:a16="http://schemas.microsoft.com/office/drawing/2014/main" id="{6CD4330E-2986-4731-99F2-87B1733C5ADF}"/>
              </a:ext>
            </a:extLst>
          </p:cNvPr>
          <p:cNvSpPr/>
          <p:nvPr/>
        </p:nvSpPr>
        <p:spPr>
          <a:xfrm>
            <a:off x="3078333" y="85183"/>
            <a:ext cx="2932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Scientific </a:t>
            </a:r>
            <a:endParaRPr lang="he-I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68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71" y="752332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266130-A199-44D3-8909-166D86331551}"/>
              </a:ext>
            </a:extLst>
          </p:cNvPr>
          <p:cNvSpPr txBox="1">
            <a:spLocks/>
          </p:cNvSpPr>
          <p:nvPr/>
        </p:nvSpPr>
        <p:spPr>
          <a:xfrm>
            <a:off x="1106326" y="981512"/>
            <a:ext cx="7346984" cy="48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Effect of Elevated Temperatures on Antibacterial Activity of Monovalent copper Ions</a:t>
            </a:r>
            <a:endParaRPr lang="x-none" sz="2700" dirty="0"/>
          </a:p>
        </p:txBody>
      </p:sp>
      <p:graphicFrame>
        <p:nvGraphicFramePr>
          <p:cNvPr id="18" name="תרשים 17">
            <a:extLst>
              <a:ext uri="{FF2B5EF4-FFF2-40B4-BE49-F238E27FC236}">
                <a16:creationId xmlns:a16="http://schemas.microsoft.com/office/drawing/2014/main" id="{01E51845-47E5-4688-B219-1D67DC0D4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491504"/>
              </p:ext>
            </p:extLst>
          </p:nvPr>
        </p:nvGraphicFramePr>
        <p:xfrm>
          <a:off x="2368918" y="1466261"/>
          <a:ext cx="4562492" cy="318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AAF378B-5EFE-4DB0-9ED1-F7B52096A277}"/>
              </a:ext>
            </a:extLst>
          </p:cNvPr>
          <p:cNvSpPr txBox="1"/>
          <p:nvPr/>
        </p:nvSpPr>
        <p:spPr>
          <a:xfrm>
            <a:off x="712221" y="4265857"/>
            <a:ext cx="7479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Viable cell count of </a:t>
            </a:r>
            <a:r>
              <a:rPr lang="en-US" sz="1600" b="1" i="1" dirty="0"/>
              <a:t>E. coli </a:t>
            </a:r>
            <a:r>
              <a:rPr lang="en-US" sz="1600" dirty="0"/>
              <a:t>bacteria (log10 </a:t>
            </a:r>
            <a:r>
              <a:rPr lang="en-US" sz="1600" dirty="0" err="1"/>
              <a:t>cfu</a:t>
            </a:r>
            <a:r>
              <a:rPr lang="en-US" sz="1600" dirty="0"/>
              <a:t>/ml) over temperature  after 1 min incubation in anaerobic conditions</a:t>
            </a:r>
          </a:p>
        </p:txBody>
      </p:sp>
    </p:spTree>
    <p:extLst>
      <p:ext uri="{BB962C8B-B14F-4D97-AF65-F5344CB8AC3E}">
        <p14:creationId xmlns:p14="http://schemas.microsoft.com/office/powerpoint/2010/main" val="77848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39" y="865079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266130-A199-44D3-8909-166D86331551}"/>
              </a:ext>
            </a:extLst>
          </p:cNvPr>
          <p:cNvSpPr txBox="1">
            <a:spLocks/>
          </p:cNvSpPr>
          <p:nvPr/>
        </p:nvSpPr>
        <p:spPr>
          <a:xfrm>
            <a:off x="844250" y="794519"/>
            <a:ext cx="7346984" cy="48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Water disinfection</a:t>
            </a:r>
            <a:endParaRPr lang="x-none" sz="2700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AAF378B-5EFE-4DB0-9ED1-F7B52096A277}"/>
              </a:ext>
            </a:extLst>
          </p:cNvPr>
          <p:cNvSpPr txBox="1"/>
          <p:nvPr/>
        </p:nvSpPr>
        <p:spPr>
          <a:xfrm>
            <a:off x="816861" y="3775701"/>
            <a:ext cx="7479013" cy="115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2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relation between CFU (number of bacteria in ml solution, log4=10000 bac/ml) of 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 Coli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bacteria in contaminated water and time from applying generation of monovalent copper ions at different temperatures.</a:t>
            </a:r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10B801C4-B9F8-444F-B849-6BA48E54F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93810"/>
              </p:ext>
            </p:extLst>
          </p:nvPr>
        </p:nvGraphicFramePr>
        <p:xfrm>
          <a:off x="1862796" y="1284659"/>
          <a:ext cx="5497165" cy="245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" name="מלבן 15">
            <a:extLst>
              <a:ext uri="{FF2B5EF4-FFF2-40B4-BE49-F238E27FC236}">
                <a16:creationId xmlns:a16="http://schemas.microsoft.com/office/drawing/2014/main" id="{98B7CB6A-4340-4F08-B518-5BEB9907FEF9}"/>
              </a:ext>
            </a:extLst>
          </p:cNvPr>
          <p:cNvSpPr/>
          <p:nvPr/>
        </p:nvSpPr>
        <p:spPr>
          <a:xfrm>
            <a:off x="289886" y="1644185"/>
            <a:ext cx="1541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of monovalent copper ions lowers the amount of E. Coli from 10,000 bacteria per cm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0 (room atmosphere)</a:t>
            </a:r>
            <a:endParaRPr lang="he-IL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3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71" y="752332"/>
            <a:ext cx="8806858" cy="4151591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7BAD9597-493C-4DB5-B4AB-8B92FC116374}"/>
              </a:ext>
            </a:extLst>
          </p:cNvPr>
          <p:cNvSpPr txBox="1"/>
          <p:nvPr/>
        </p:nvSpPr>
        <p:spPr>
          <a:xfrm>
            <a:off x="2308924" y="92008"/>
            <a:ext cx="4687324" cy="55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7" b="1" dirty="0"/>
              <a:t>COPPTER’S TECHNOLOGY</a:t>
            </a:r>
            <a:endParaRPr lang="he-IL" sz="2997" b="1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C429F7FC-5CDC-4BE0-B43E-821B1A971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8814" y="1035894"/>
            <a:ext cx="4821381" cy="3360037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CCBE8F1D-3269-490A-B2B5-CCE9A1E66F09}"/>
              </a:ext>
            </a:extLst>
          </p:cNvPr>
          <p:cNvSpPr txBox="1"/>
          <p:nvPr/>
        </p:nvSpPr>
        <p:spPr>
          <a:xfrm>
            <a:off x="168570" y="951555"/>
            <a:ext cx="4064687" cy="37531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Cu regulation in drinking water:</a:t>
            </a:r>
          </a:p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Europe: up to 2 PPM</a:t>
            </a:r>
          </a:p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 US: up to 1.4 PPM</a:t>
            </a:r>
          </a:p>
          <a:p>
            <a:pPr algn="ctr"/>
            <a:endParaRPr lang="en-GB" sz="1399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Safe water treatment using a unique form of copper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ion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(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</a:t>
            </a:r>
            <a:r>
              <a:rPr lang="en-GB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+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In low concentrations of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0.2 PPM 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 a disinfectant</a:t>
            </a:r>
          </a:p>
          <a:p>
            <a:pPr algn="ctr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While </a:t>
            </a: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You need to use over </a:t>
            </a:r>
            <a:r>
              <a: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300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PPM of Cu </a:t>
            </a:r>
            <a:r>
              <a:rPr lang="en-GB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2+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to have the same effect!</a:t>
            </a:r>
            <a:endParaRPr lang="he-IL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1" name="Graphic 24">
            <a:extLst>
              <a:ext uri="{FF2B5EF4-FFF2-40B4-BE49-F238E27FC236}">
                <a16:creationId xmlns:a16="http://schemas.microsoft.com/office/drawing/2014/main" id="{76472F59-730D-4C8E-AD54-A5D1BB94D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39" y="865079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266130-A199-44D3-8909-166D86331551}"/>
              </a:ext>
            </a:extLst>
          </p:cNvPr>
          <p:cNvSpPr txBox="1">
            <a:spLocks/>
          </p:cNvSpPr>
          <p:nvPr/>
        </p:nvSpPr>
        <p:spPr>
          <a:xfrm>
            <a:off x="844250" y="794519"/>
            <a:ext cx="7346984" cy="48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How It Works: Cu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Disinfection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219C685C-FB13-4428-B105-0A4E2F8C09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1666" y="1743217"/>
            <a:ext cx="3071697" cy="2585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680DF55-636A-4E4B-A499-BA99D1743BFA}"/>
              </a:ext>
            </a:extLst>
          </p:cNvPr>
          <p:cNvSpPr txBox="1"/>
          <p:nvPr/>
        </p:nvSpPr>
        <p:spPr>
          <a:xfrm>
            <a:off x="388890" y="1400902"/>
            <a:ext cx="392103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mechanism involves the entry of monovalent copper ions into the bacterial Cytoplasm, which causes irreversible enzyme inhibition in the cell.</a:t>
            </a:r>
          </a:p>
          <a:p>
            <a:pPr>
              <a:lnSpc>
                <a:spcPts val="13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has been found that monovalent copper ion inhibits the activity of the enzyme DNA polymerase and similar enzymes*.</a:t>
            </a:r>
          </a:p>
          <a:p>
            <a:pPr>
              <a:lnSpc>
                <a:spcPts val="13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was found that blocking the bacteria's sodium channels allows them to survive in the presence of monovalent copper ions.</a:t>
            </a:r>
          </a:p>
          <a:p>
            <a:pPr>
              <a:lnSpc>
                <a:spcPts val="130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endParaRPr lang="en-US" sz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8E215FF-2FB6-42DC-ABE0-126D68846618}"/>
              </a:ext>
            </a:extLst>
          </p:cNvPr>
          <p:cNvSpPr txBox="1"/>
          <p:nvPr/>
        </p:nvSpPr>
        <p:spPr>
          <a:xfrm>
            <a:off x="184203" y="4349693"/>
            <a:ext cx="6580982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buSzPts val="1100"/>
              <a:buFont typeface="Times New Roman" panose="02020603050405020304" pitchFamily="18" charset="0"/>
              <a:buAutoNum type="arabicPeriod"/>
            </a:pPr>
            <a:r>
              <a:rPr lang="en-US" sz="105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Magal </a:t>
            </a:r>
            <a:r>
              <a:rPr lang="en-US" sz="1050" u="sng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Saphier</a:t>
            </a:r>
            <a:r>
              <a:rPr lang="en-US" sz="105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 Mos</a:t>
            </a:r>
            <a:r>
              <a:rPr lang="en-US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kovich</a:t>
            </a:r>
            <a:r>
              <a:rPr lang="en-US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Stanislav Popov, </a:t>
            </a:r>
            <a:r>
              <a:rPr lang="de-DE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Yoram Shotland, </a:t>
            </a:r>
            <a:r>
              <a:rPr lang="en-US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Eldad Silberstein</a:t>
            </a:r>
            <a:r>
              <a:rPr lang="en-US" sz="3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10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Oshra</a:t>
            </a:r>
            <a:r>
              <a:rPr lang="en-US" sz="10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Saphier</a:t>
            </a:r>
            <a:r>
              <a:rPr lang="en-US" sz="9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 Copper Ions Inhibit Enzymatic Systems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Appl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Microb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earch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5: 2 ISSN: 2581-7566, 2022</a:t>
            </a:r>
          </a:p>
        </p:txBody>
      </p:sp>
    </p:spTree>
    <p:extLst>
      <p:ext uri="{BB962C8B-B14F-4D97-AF65-F5344CB8AC3E}">
        <p14:creationId xmlns:p14="http://schemas.microsoft.com/office/powerpoint/2010/main" val="345612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39" y="865079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266130-A199-44D3-8909-166D86331551}"/>
              </a:ext>
            </a:extLst>
          </p:cNvPr>
          <p:cNvSpPr txBox="1">
            <a:spLocks/>
          </p:cNvSpPr>
          <p:nvPr/>
        </p:nvSpPr>
        <p:spPr>
          <a:xfrm>
            <a:off x="844250" y="966333"/>
            <a:ext cx="7346984" cy="48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The bacteria and fungi that were tested and found to be sensitive to monovalent copper ions (Cu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A06865C-4FB6-49C4-873E-157EF633376A}"/>
              </a:ext>
            </a:extLst>
          </p:cNvPr>
          <p:cNvSpPr txBox="1"/>
          <p:nvPr/>
        </p:nvSpPr>
        <p:spPr>
          <a:xfrm>
            <a:off x="305119" y="1208707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Escherichia coli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Staphylococcus aureus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Bacillus thuringiensis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Enterobacter aerogenes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Micrococcus luteus      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Staphylococcus epidermidis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Streptococcus faecalis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Pseudomonas aeruginosa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Delftia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tsuruhatensis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Staphylococcus </a:t>
            </a: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cohnii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Brevibacillus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brevis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err="1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Macrophomina</a:t>
            </a: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phaseolina</a:t>
            </a: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Alternaria </a:t>
            </a:r>
            <a:r>
              <a:rPr lang="en-US" sz="1600" i="1" dirty="0" err="1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alternata</a:t>
            </a: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Fusarium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rgbClr val="222222"/>
                </a:solidFill>
                <a:latin typeface="Calibri" pitchFamily="34" charset="0"/>
                <a:cs typeface="Arial" pitchFamily="34" charset="0"/>
              </a:rPr>
              <a:t>Pythium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C47F4B5-2C76-4897-9DD3-70ED43F02D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6719" y="2030728"/>
            <a:ext cx="2134669" cy="279694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1D9FAE4-CEEC-4CC3-97EC-945BAE76D9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1083" y="2048126"/>
            <a:ext cx="2176069" cy="2796949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43E83B08-0B17-4EF8-9AA3-0A6E344DD0CD}"/>
              </a:ext>
            </a:extLst>
          </p:cNvPr>
          <p:cNvSpPr txBox="1"/>
          <p:nvPr/>
        </p:nvSpPr>
        <p:spPr>
          <a:xfrm>
            <a:off x="4074384" y="1650501"/>
            <a:ext cx="473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External laboratory test results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2458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39" y="865079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266130-A199-44D3-8909-166D86331551}"/>
              </a:ext>
            </a:extLst>
          </p:cNvPr>
          <p:cNvSpPr txBox="1">
            <a:spLocks/>
          </p:cNvSpPr>
          <p:nvPr/>
        </p:nvSpPr>
        <p:spPr>
          <a:xfrm>
            <a:off x="844250" y="794519"/>
            <a:ext cx="7346984" cy="48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How It Works: Cu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Generation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0F39B5A1-3323-4B6F-823E-33FB95060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668" y="2660760"/>
            <a:ext cx="5068007" cy="70494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Group 43">
            <a:extLst>
              <a:ext uri="{FF2B5EF4-FFF2-40B4-BE49-F238E27FC236}">
                <a16:creationId xmlns:a16="http://schemas.microsoft.com/office/drawing/2014/main" id="{A7EA002D-ED36-4698-9272-7FF7B405AD5E}"/>
              </a:ext>
            </a:extLst>
          </p:cNvPr>
          <p:cNvGrpSpPr/>
          <p:nvPr/>
        </p:nvGrpSpPr>
        <p:grpSpPr>
          <a:xfrm>
            <a:off x="6005672" y="1304647"/>
            <a:ext cx="2495376" cy="3471012"/>
            <a:chOff x="5227469" y="463697"/>
            <a:chExt cx="3443003" cy="4468618"/>
          </a:xfrm>
        </p:grpSpPr>
        <p:pic>
          <p:nvPicPr>
            <p:cNvPr id="13" name="Graphic 10">
              <a:extLst>
                <a:ext uri="{FF2B5EF4-FFF2-40B4-BE49-F238E27FC236}">
                  <a16:creationId xmlns:a16="http://schemas.microsoft.com/office/drawing/2014/main" id="{6465C2F4-B29A-49B8-8C89-2DE1A98D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27469" y="463697"/>
              <a:ext cx="3443003" cy="4220867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75334937-B3B4-4B64-AD15-C20F60F6041A}"/>
                </a:ext>
              </a:extLst>
            </p:cNvPr>
            <p:cNvSpPr txBox="1"/>
            <p:nvPr/>
          </p:nvSpPr>
          <p:spPr>
            <a:xfrm>
              <a:off x="6449476" y="4686094"/>
              <a:ext cx="99899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Purification Cell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F1ECFF77-0275-4685-8E9A-1905EE199294}"/>
                </a:ext>
              </a:extLst>
            </p:cNvPr>
            <p:cNvSpPr txBox="1"/>
            <p:nvPr/>
          </p:nvSpPr>
          <p:spPr>
            <a:xfrm>
              <a:off x="7624200" y="4280176"/>
              <a:ext cx="87075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Ion Exchange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A29CBDAA-AA0A-4A26-BE26-86DA4050E3DB}"/>
                </a:ext>
              </a:extLst>
            </p:cNvPr>
            <p:cNvSpPr txBox="1"/>
            <p:nvPr/>
          </p:nvSpPr>
          <p:spPr>
            <a:xfrm>
              <a:off x="5604178" y="4280175"/>
              <a:ext cx="729688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Electrodes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CACD9D1F-B965-488E-B38C-18F9CB39F93E}"/>
                </a:ext>
              </a:extLst>
            </p:cNvPr>
            <p:cNvSpPr txBox="1"/>
            <p:nvPr/>
          </p:nvSpPr>
          <p:spPr>
            <a:xfrm>
              <a:off x="5295082" y="3275296"/>
              <a:ext cx="57900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Voltage</a:t>
              </a:r>
            </a:p>
            <a:p>
              <a:pPr algn="ctr"/>
              <a:r>
                <a:rPr lang="en-US" sz="1000" dirty="0">
                  <a:latin typeface="+mj-lt"/>
                </a:rPr>
                <a:t>Source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962A86F5-059A-4E5C-8D45-5620B90449D4}"/>
                </a:ext>
              </a:extLst>
            </p:cNvPr>
            <p:cNvSpPr txBox="1"/>
            <p:nvPr/>
          </p:nvSpPr>
          <p:spPr>
            <a:xfrm>
              <a:off x="5295082" y="2717018"/>
              <a:ext cx="57098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Control</a:t>
              </a:r>
            </a:p>
            <a:p>
              <a:pPr algn="ctr"/>
              <a:r>
                <a:rPr lang="en-US" sz="1000" dirty="0">
                  <a:latin typeface="+mj-lt"/>
                </a:rPr>
                <a:t>System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2B28302D-98CB-4C9A-93E0-F781E1296798}"/>
                </a:ext>
              </a:extLst>
            </p:cNvPr>
            <p:cNvSpPr txBox="1"/>
            <p:nvPr/>
          </p:nvSpPr>
          <p:spPr>
            <a:xfrm>
              <a:off x="6886670" y="3269396"/>
              <a:ext cx="452368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Filter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5CDB3D0C-99A4-43F3-A2F0-895209DEEC0C}"/>
                </a:ext>
              </a:extLst>
            </p:cNvPr>
            <p:cNvSpPr txBox="1"/>
            <p:nvPr/>
          </p:nvSpPr>
          <p:spPr>
            <a:xfrm>
              <a:off x="6867552" y="2327909"/>
              <a:ext cx="486030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Pump</a:t>
              </a:r>
              <a:endParaRPr lang="he-IL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9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9a9fec9f2_3_75"/>
          <p:cNvSpPr/>
          <p:nvPr/>
        </p:nvSpPr>
        <p:spPr>
          <a:xfrm>
            <a:off x="1595964" y="477449"/>
            <a:ext cx="607813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20000 L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Alfa System with MK1 Prototype   - 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Results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8CF9127E-5868-4833-8AE5-996313C78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79762"/>
              </p:ext>
            </p:extLst>
          </p:nvPr>
        </p:nvGraphicFramePr>
        <p:xfrm>
          <a:off x="549120" y="198883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7E5ACC7E-BACA-482E-80FB-A2F73D4E1AC6}"/>
              </a:ext>
            </a:extLst>
          </p:cNvPr>
          <p:cNvCxnSpPr>
            <a:cxnSpLocks/>
          </p:cNvCxnSpPr>
          <p:nvPr/>
        </p:nvCxnSpPr>
        <p:spPr>
          <a:xfrm flipV="1">
            <a:off x="1595964" y="2173512"/>
            <a:ext cx="5284416" cy="43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E85E9-BEB4-4874-ADAD-349B6E1A12BA}"/>
              </a:ext>
            </a:extLst>
          </p:cNvPr>
          <p:cNvSpPr txBox="1">
            <a:spLocks/>
          </p:cNvSpPr>
          <p:nvPr/>
        </p:nvSpPr>
        <p:spPr>
          <a:xfrm>
            <a:off x="1447008" y="1100243"/>
            <a:ext cx="6078135" cy="222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MK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system works from 01/0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/2023 to 25/02/2025 ~19 months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802AB0-0702-4676-8B65-36F03932D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77433"/>
            <a:ext cx="946732" cy="282554"/>
          </a:xfrm>
          <a:prstGeom prst="rect">
            <a:avLst/>
          </a:prstGeom>
        </p:spPr>
      </p:pic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1976"/>
              </p:ext>
            </p:extLst>
          </p:nvPr>
        </p:nvGraphicFramePr>
        <p:xfrm>
          <a:off x="4994031" y="1717430"/>
          <a:ext cx="4149969" cy="250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34ECC-EDF9-4E29-B356-0A00C9770DAA}"/>
              </a:ext>
            </a:extLst>
          </p:cNvPr>
          <p:cNvSpPr txBox="1"/>
          <p:nvPr/>
        </p:nvSpPr>
        <p:spPr>
          <a:xfrm>
            <a:off x="82518" y="4089400"/>
            <a:ext cx="8807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Bacteria count per milliliter (y-axis- CFU/ml) as a function of the time the pool was operated. you can see the initial introduction of bacteria into the pool and the reaching of zero bacteria in less then 30 min.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065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8654" y="667740"/>
            <a:ext cx="3921034" cy="371354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6" y="-158221"/>
            <a:ext cx="7478474" cy="564462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8DBAA5C-DDD9-4AA0-991A-32B2D040D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920" y="-56592"/>
            <a:ext cx="1641724" cy="916477"/>
          </a:xfrm>
          <a:prstGeom prst="rect">
            <a:avLst/>
          </a:prstGeom>
        </p:spPr>
      </p:pic>
      <p:pic>
        <p:nvPicPr>
          <p:cNvPr id="9" name="Graphic 2">
            <a:extLst>
              <a:ext uri="{FF2B5EF4-FFF2-40B4-BE49-F238E27FC236}">
                <a16:creationId xmlns:a16="http://schemas.microsoft.com/office/drawing/2014/main" id="{03C96534-93B3-4E63-8465-F775B4608A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400" y="50215"/>
            <a:ext cx="2862950" cy="289573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B1B87ACE-4B3B-485D-8977-547170E22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6640" y="380629"/>
            <a:ext cx="2959535" cy="84208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19F5765-3C4E-46FA-9837-DB35BA63025A}"/>
              </a:ext>
            </a:extLst>
          </p:cNvPr>
          <p:cNvSpPr txBox="1"/>
          <p:nvPr/>
        </p:nvSpPr>
        <p:spPr>
          <a:xfrm>
            <a:off x="1509665" y="1156921"/>
            <a:ext cx="972108" cy="40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50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Current</a:t>
            </a:r>
          </a:p>
        </p:txBody>
      </p:sp>
      <p:pic>
        <p:nvPicPr>
          <p:cNvPr id="16" name="Picture 18" descr="Icon&#10;&#10;Description automatically generated">
            <a:extLst>
              <a:ext uri="{FF2B5EF4-FFF2-40B4-BE49-F238E27FC236}">
                <a16:creationId xmlns:a16="http://schemas.microsoft.com/office/drawing/2014/main" id="{F69082BA-AFC5-46A0-A07D-3DC28C1A5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1630469"/>
            <a:ext cx="726804" cy="688344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DE46D53D-50D0-418F-8C14-95E272F38A2C}"/>
              </a:ext>
            </a:extLst>
          </p:cNvPr>
          <p:cNvSpPr txBox="1"/>
          <p:nvPr/>
        </p:nvSpPr>
        <p:spPr>
          <a:xfrm>
            <a:off x="2717094" y="1537394"/>
            <a:ext cx="1872538" cy="131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1</a:t>
            </a:r>
            <a:endParaRPr lang="he-IL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Bathing facilitates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Hot tub, mikveh Swimming pools </a:t>
            </a:r>
          </a:p>
          <a:p>
            <a:pPr defTabSz="685800">
              <a:lnSpc>
                <a:spcPct val="150000"/>
              </a:lnSpc>
              <a:defRPr/>
            </a:pP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20" descr="Logo, icon&#10;&#10;Description automatically generated">
            <a:extLst>
              <a:ext uri="{FF2B5EF4-FFF2-40B4-BE49-F238E27FC236}">
                <a16:creationId xmlns:a16="http://schemas.microsoft.com/office/drawing/2014/main" id="{644A10A9-002E-4A6F-B79D-7598E93C7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9" y="1322758"/>
            <a:ext cx="726804" cy="688344"/>
          </a:xfrm>
          <a:prstGeom prst="rect">
            <a:avLst/>
          </a:prstGeom>
        </p:spPr>
      </p:pic>
      <p:sp>
        <p:nvSpPr>
          <p:cNvPr id="19" name="TextBox 25">
            <a:extLst>
              <a:ext uri="{FF2B5EF4-FFF2-40B4-BE49-F238E27FC236}">
                <a16:creationId xmlns:a16="http://schemas.microsoft.com/office/drawing/2014/main" id="{F3ACB70F-17D3-41AA-A472-114667FAE8FE}"/>
              </a:ext>
            </a:extLst>
          </p:cNvPr>
          <p:cNvSpPr txBox="1"/>
          <p:nvPr/>
        </p:nvSpPr>
        <p:spPr>
          <a:xfrm>
            <a:off x="6145522" y="1138668"/>
            <a:ext cx="1554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2</a:t>
            </a: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Wastewater</a:t>
            </a:r>
          </a:p>
          <a:p>
            <a:pPr algn="l" rtl="0"/>
            <a:r>
              <a:rPr lang="en-GB" sz="1350" b="1" dirty="0">
                <a:solidFill>
                  <a:schemeClr val="tx2"/>
                </a:solidFill>
              </a:rPr>
              <a:t>Tertiary</a:t>
            </a:r>
            <a:r>
              <a:rPr lang="en-US" sz="1350" b="1" dirty="0">
                <a:solidFill>
                  <a:schemeClr val="tx2"/>
                </a:solidFill>
              </a:rPr>
              <a:t> </a:t>
            </a:r>
            <a:r>
              <a:rPr lang="en-GB" sz="1350" b="1" dirty="0">
                <a:solidFill>
                  <a:schemeClr val="tx2"/>
                </a:solidFill>
              </a:rPr>
              <a:t>treatment</a:t>
            </a:r>
            <a:endParaRPr lang="he-IL" sz="1350" b="1" dirty="0">
              <a:solidFill>
                <a:schemeClr val="tx2"/>
              </a:solidFill>
            </a:endParaRPr>
          </a:p>
          <a:p>
            <a:pPr defTabSz="685800">
              <a:defRPr/>
            </a:pPr>
            <a:endParaRPr lang="en-US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15A0D322-ED0B-4E64-A48D-D239D7448AA5}"/>
              </a:ext>
            </a:extLst>
          </p:cNvPr>
          <p:cNvSpPr txBox="1"/>
          <p:nvPr/>
        </p:nvSpPr>
        <p:spPr>
          <a:xfrm>
            <a:off x="5979167" y="4714369"/>
            <a:ext cx="1219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Aquaculture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943A3AA-9B5B-4447-987E-7921876F1EE8}"/>
              </a:ext>
            </a:extLst>
          </p:cNvPr>
          <p:cNvGrpSpPr/>
          <p:nvPr/>
        </p:nvGrpSpPr>
        <p:grpSpPr>
          <a:xfrm>
            <a:off x="2800186" y="4302891"/>
            <a:ext cx="1450712" cy="726152"/>
            <a:chOff x="9074035" y="4745542"/>
            <a:chExt cx="1934283" cy="1022297"/>
          </a:xfrm>
        </p:grpSpPr>
        <p:pic>
          <p:nvPicPr>
            <p:cNvPr id="22" name="Picture 3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1410D48-90FD-4136-9E36-F75026FB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491" y="4745542"/>
              <a:ext cx="515525" cy="515526"/>
            </a:xfrm>
            <a:prstGeom prst="rect">
              <a:avLst/>
            </a:prstGeom>
          </p:spPr>
        </p:pic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C84EE47D-6040-4937-8451-639144EF973F}"/>
                </a:ext>
              </a:extLst>
            </p:cNvPr>
            <p:cNvSpPr txBox="1"/>
            <p:nvPr/>
          </p:nvSpPr>
          <p:spPr>
            <a:xfrm>
              <a:off x="9074035" y="5398507"/>
              <a:ext cx="19342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Poppins Medium" pitchFamily="2" charset="77"/>
                  <a:cs typeface="Poppins Medium" pitchFamily="2" charset="77"/>
                </a:rPr>
                <a:t>Drinking water</a:t>
              </a:r>
              <a:endParaRPr lang="aa-ET" sz="105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</p:grpSp>
      <p:sp>
        <p:nvSpPr>
          <p:cNvPr id="25" name="TextBox 44">
            <a:extLst>
              <a:ext uri="{FF2B5EF4-FFF2-40B4-BE49-F238E27FC236}">
                <a16:creationId xmlns:a16="http://schemas.microsoft.com/office/drawing/2014/main" id="{D00773AB-F3FB-4B2A-B46C-EB2196113AA9}"/>
              </a:ext>
            </a:extLst>
          </p:cNvPr>
          <p:cNvSpPr txBox="1"/>
          <p:nvPr/>
        </p:nvSpPr>
        <p:spPr>
          <a:xfrm>
            <a:off x="1464226" y="2501386"/>
            <a:ext cx="8849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35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Future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9A5EF15F-191D-4E1D-AD49-BC5D43FA9D87}"/>
              </a:ext>
            </a:extLst>
          </p:cNvPr>
          <p:cNvSpPr txBox="1"/>
          <p:nvPr/>
        </p:nvSpPr>
        <p:spPr>
          <a:xfrm>
            <a:off x="1870808" y="3504700"/>
            <a:ext cx="949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Industrial</a:t>
            </a:r>
            <a:r>
              <a:rPr lang="en-US" sz="12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cooling towers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74B63-E1FA-47BF-A3B4-FCF7DB9EAFD9}"/>
              </a:ext>
            </a:extLst>
          </p:cNvPr>
          <p:cNvSpPr txBox="1"/>
          <p:nvPr/>
        </p:nvSpPr>
        <p:spPr>
          <a:xfrm>
            <a:off x="6202203" y="1844950"/>
            <a:ext cx="1643373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1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3</a:t>
            </a:r>
          </a:p>
          <a:p>
            <a:pPr lvl="0" algn="l" rtl="0">
              <a:defRPr/>
            </a:pPr>
            <a:r>
              <a:rPr lang="en-US" sz="10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Agriculture </a:t>
            </a: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– Fungicide</a:t>
            </a:r>
          </a:p>
          <a:p>
            <a:pPr lvl="0" algn="l" rtl="0">
              <a:defRPr/>
            </a:pP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Hydroponic agriculture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9B4D69F0-5565-467A-A4B3-9DDE5AAF894E}"/>
              </a:ext>
            </a:extLst>
          </p:cNvPr>
          <p:cNvSpPr txBox="1"/>
          <p:nvPr/>
        </p:nvSpPr>
        <p:spPr>
          <a:xfrm>
            <a:off x="2820473" y="3465054"/>
            <a:ext cx="1450711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hospital water systems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F2EC8B07-24D5-4B52-BBC5-F19811F3B7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1920" y="2877505"/>
            <a:ext cx="514350" cy="548024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A8B24A0E-D5A2-4BAD-8828-5D5DE1B5B403}"/>
              </a:ext>
            </a:extLst>
          </p:cNvPr>
          <p:cNvSpPr txBox="1"/>
          <p:nvPr/>
        </p:nvSpPr>
        <p:spPr>
          <a:xfrm>
            <a:off x="5225917" y="3585859"/>
            <a:ext cx="113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industry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2" name="Graphic 13" descr="Fish with solid fill">
            <a:extLst>
              <a:ext uri="{FF2B5EF4-FFF2-40B4-BE49-F238E27FC236}">
                <a16:creationId xmlns:a16="http://schemas.microsoft.com/office/drawing/2014/main" id="{BB56795B-0056-4308-B3B0-E8EF70174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5522" y="4183195"/>
            <a:ext cx="685800" cy="649510"/>
          </a:xfrm>
          <a:prstGeom prst="rect">
            <a:avLst/>
          </a:prstGeom>
        </p:spPr>
      </p:pic>
      <p:pic>
        <p:nvPicPr>
          <p:cNvPr id="33" name="Graphic 15" descr="Burger and drink with solid fill">
            <a:extLst>
              <a:ext uri="{FF2B5EF4-FFF2-40B4-BE49-F238E27FC236}">
                <a16:creationId xmlns:a16="http://schemas.microsoft.com/office/drawing/2014/main" id="{84761839-507B-4F04-8069-E347783CD7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72315" y="2900059"/>
            <a:ext cx="685800" cy="649510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2088D1A4-E08D-4D71-B3E2-E94BA7BD26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49328" y="2001764"/>
            <a:ext cx="429839" cy="433602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841227E8-F70D-4304-985D-D850ACE21696}"/>
              </a:ext>
            </a:extLst>
          </p:cNvPr>
          <p:cNvSpPr txBox="1"/>
          <p:nvPr/>
        </p:nvSpPr>
        <p:spPr>
          <a:xfrm>
            <a:off x="3991369" y="3533918"/>
            <a:ext cx="1450712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Surface/Skin disinfection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0C5660F6-71F8-45C9-A26D-BB10CF1EB7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77404" y="2923993"/>
            <a:ext cx="569126" cy="533376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FBFF2FF-E39D-4FDA-9A35-C8ED56201C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52762" y="2950069"/>
            <a:ext cx="546160" cy="519982"/>
          </a:xfrm>
          <a:prstGeom prst="rect">
            <a:avLst/>
          </a:prstGeom>
        </p:spPr>
      </p:pic>
      <p:sp>
        <p:nvSpPr>
          <p:cNvPr id="39" name="TextBox 36">
            <a:extLst>
              <a:ext uri="{FF2B5EF4-FFF2-40B4-BE49-F238E27FC236}">
                <a16:creationId xmlns:a16="http://schemas.microsoft.com/office/drawing/2014/main" id="{E1741809-B1C6-44FB-A6D3-CF724A9B5C23}"/>
              </a:ext>
            </a:extLst>
          </p:cNvPr>
          <p:cNvSpPr txBox="1"/>
          <p:nvPr/>
        </p:nvSpPr>
        <p:spPr>
          <a:xfrm>
            <a:off x="6134953" y="3445178"/>
            <a:ext cx="1392737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</a:p>
          <a:p>
            <a:pPr defTabSz="685800">
              <a:defRPr/>
            </a:pPr>
            <a:r>
              <a:rPr lang="en-US" sz="11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preservation</a:t>
            </a:r>
          </a:p>
          <a:p>
            <a:pPr defTabSz="685800">
              <a:defRPr/>
            </a:pPr>
            <a:endParaRPr lang="aa-ET" sz="1050" b="1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0" name="Graphic 17" descr="Apple with solid fill">
            <a:extLst>
              <a:ext uri="{FF2B5EF4-FFF2-40B4-BE49-F238E27FC236}">
                <a16:creationId xmlns:a16="http://schemas.microsoft.com/office/drawing/2014/main" id="{BA5A6F5F-26C7-4082-9718-448B0923C08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46504" y="2955008"/>
            <a:ext cx="575903" cy="54542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C53E450-BA92-4F99-A5AF-856B282BEA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18218" y="4337419"/>
            <a:ext cx="903075" cy="420039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50F7FE7-3B6E-44DE-865F-D8D43BED8BB2}"/>
              </a:ext>
            </a:extLst>
          </p:cNvPr>
          <p:cNvSpPr txBox="1"/>
          <p:nvPr/>
        </p:nvSpPr>
        <p:spPr>
          <a:xfrm>
            <a:off x="4621082" y="4735255"/>
            <a:ext cx="1025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Livestock</a:t>
            </a:r>
            <a:endParaRPr lang="he-IL" sz="1600" dirty="0"/>
          </a:p>
        </p:txBody>
      </p:sp>
      <p:pic>
        <p:nvPicPr>
          <p:cNvPr id="43" name="Graphic 24">
            <a:extLst>
              <a:ext uri="{FF2B5EF4-FFF2-40B4-BE49-F238E27FC236}">
                <a16:creationId xmlns:a16="http://schemas.microsoft.com/office/drawing/2014/main" id="{68F03B2D-AD29-4540-BA99-31082D2897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4D0BC-8C9C-CEEF-5631-CC0F37EA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E5D007-52B3-BC3B-11B2-CD981CCE1A8A}"/>
              </a:ext>
            </a:extLst>
          </p:cNvPr>
          <p:cNvSpPr txBox="1"/>
          <p:nvPr/>
        </p:nvSpPr>
        <p:spPr>
          <a:xfrm>
            <a:off x="197141" y="144513"/>
            <a:ext cx="64720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Our Journey to Innovation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From Lab to Pool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2137E6F-3D17-651C-766F-2D5F48FC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7922" y="223904"/>
            <a:ext cx="1862796" cy="558839"/>
          </a:xfrm>
          <a:prstGeom prst="rect">
            <a:avLst/>
          </a:prstGeom>
        </p:spPr>
      </p:pic>
      <p:grpSp>
        <p:nvGrpSpPr>
          <p:cNvPr id="57" name="Group 97">
            <a:extLst>
              <a:ext uri="{FF2B5EF4-FFF2-40B4-BE49-F238E27FC236}">
                <a16:creationId xmlns:a16="http://schemas.microsoft.com/office/drawing/2014/main" id="{09842455-C342-A396-B051-DA419F5EC607}"/>
              </a:ext>
            </a:extLst>
          </p:cNvPr>
          <p:cNvGrpSpPr/>
          <p:nvPr/>
        </p:nvGrpSpPr>
        <p:grpSpPr>
          <a:xfrm>
            <a:off x="-78326" y="1865304"/>
            <a:ext cx="2931580" cy="2740942"/>
            <a:chOff x="-388205" y="3181656"/>
            <a:chExt cx="2937332" cy="2434459"/>
          </a:xfrm>
        </p:grpSpPr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5EEC170A-B9B6-C07A-BE0D-367628B00DEB}"/>
                </a:ext>
              </a:extLst>
            </p:cNvPr>
            <p:cNvSpPr txBox="1"/>
            <p:nvPr/>
          </p:nvSpPr>
          <p:spPr>
            <a:xfrm>
              <a:off x="-70081" y="3181656"/>
              <a:ext cx="2619208" cy="7380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50L POC: Electrochemical Monovalent Copper (Cu+) Generation</a:t>
              </a:r>
              <a:endParaRPr lang="he-IL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Graphic 7">
              <a:extLst>
                <a:ext uri="{FF2B5EF4-FFF2-40B4-BE49-F238E27FC236}">
                  <a16:creationId xmlns:a16="http://schemas.microsoft.com/office/drawing/2014/main" id="{91AA4720-5481-AB3B-53BB-49128D77A990}"/>
                </a:ext>
              </a:extLst>
            </p:cNvPr>
            <p:cNvSpPr/>
            <p:nvPr/>
          </p:nvSpPr>
          <p:spPr>
            <a:xfrm>
              <a:off x="56814" y="3973037"/>
              <a:ext cx="1435617" cy="1273228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809" cap="flat">
              <a:solidFill>
                <a:srgbClr val="2384C7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BE7FC0C3-B47C-98E5-937E-85B557B7CDCF}"/>
                </a:ext>
              </a:extLst>
            </p:cNvPr>
            <p:cNvSpPr txBox="1"/>
            <p:nvPr/>
          </p:nvSpPr>
          <p:spPr>
            <a:xfrm>
              <a:off x="-388205" y="5288080"/>
              <a:ext cx="1695389" cy="3280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ln w="0"/>
                </a:rPr>
                <a:t> To </a:t>
              </a:r>
              <a:r>
                <a:rPr lang="he-IL" b="1" dirty="0">
                  <a:ln w="0"/>
                </a:rPr>
                <a:t>2022</a:t>
              </a:r>
            </a:p>
          </p:txBody>
        </p:sp>
      </p:grpSp>
      <p:sp>
        <p:nvSpPr>
          <p:cNvPr id="64" name="TextBox 15">
            <a:extLst>
              <a:ext uri="{FF2B5EF4-FFF2-40B4-BE49-F238E27FC236}">
                <a16:creationId xmlns:a16="http://schemas.microsoft.com/office/drawing/2014/main" id="{792E2F38-8368-5A7C-168A-B00CA09951C7}"/>
              </a:ext>
            </a:extLst>
          </p:cNvPr>
          <p:cNvSpPr txBox="1"/>
          <p:nvPr/>
        </p:nvSpPr>
        <p:spPr>
          <a:xfrm>
            <a:off x="5099390" y="2573298"/>
            <a:ext cx="944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n w="0"/>
              </a:rPr>
              <a:t>2023</a:t>
            </a:r>
            <a:endParaRPr lang="he-IL" sz="2000" b="1" dirty="0">
              <a:ln w="0"/>
            </a:endParaRPr>
          </a:p>
        </p:txBody>
      </p:sp>
      <p:grpSp>
        <p:nvGrpSpPr>
          <p:cNvPr id="65" name="Group 99">
            <a:extLst>
              <a:ext uri="{FF2B5EF4-FFF2-40B4-BE49-F238E27FC236}">
                <a16:creationId xmlns:a16="http://schemas.microsoft.com/office/drawing/2014/main" id="{9179BD46-21C9-4DE5-58FF-9F437E8BBC0E}"/>
              </a:ext>
            </a:extLst>
          </p:cNvPr>
          <p:cNvGrpSpPr/>
          <p:nvPr/>
        </p:nvGrpSpPr>
        <p:grpSpPr>
          <a:xfrm>
            <a:off x="3187898" y="1342767"/>
            <a:ext cx="2739389" cy="2461061"/>
            <a:chOff x="2142659" y="1783692"/>
            <a:chExt cx="2235750" cy="2101783"/>
          </a:xfrm>
        </p:grpSpPr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BFC9A6C0-328E-8D5B-D92A-667717EE19BF}"/>
                </a:ext>
              </a:extLst>
            </p:cNvPr>
            <p:cNvSpPr txBox="1"/>
            <p:nvPr/>
          </p:nvSpPr>
          <p:spPr>
            <a:xfrm>
              <a:off x="2142659" y="1783692"/>
              <a:ext cx="2235750" cy="7885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Scaled up technology demonstration to a 20 cubic meter research pool</a:t>
              </a:r>
              <a:endPara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Graphic 9">
              <a:extLst>
                <a:ext uri="{FF2B5EF4-FFF2-40B4-BE49-F238E27FC236}">
                  <a16:creationId xmlns:a16="http://schemas.microsoft.com/office/drawing/2014/main" id="{FE2C314A-5BFC-30FC-8150-5870240F4C5A}"/>
                </a:ext>
              </a:extLst>
            </p:cNvPr>
            <p:cNvSpPr/>
            <p:nvPr/>
          </p:nvSpPr>
          <p:spPr>
            <a:xfrm>
              <a:off x="2154159" y="2578396"/>
              <a:ext cx="1286557" cy="1307079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809" cap="flat">
              <a:solidFill>
                <a:srgbClr val="1FC5D4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cxnSp>
          <p:nvCxnSpPr>
            <p:cNvPr id="70" name="Straight Connector 92">
              <a:extLst>
                <a:ext uri="{FF2B5EF4-FFF2-40B4-BE49-F238E27FC236}">
                  <a16:creationId xmlns:a16="http://schemas.microsoft.com/office/drawing/2014/main" id="{95FD7879-733F-7385-1D58-2FE2CFB70AD9}"/>
                </a:ext>
              </a:extLst>
            </p:cNvPr>
            <p:cNvCxnSpPr>
              <a:cxnSpLocks/>
            </p:cNvCxnSpPr>
            <p:nvPr/>
          </p:nvCxnSpPr>
          <p:spPr>
            <a:xfrm>
              <a:off x="3217965" y="1997364"/>
              <a:ext cx="342900" cy="0"/>
            </a:xfrm>
            <a:prstGeom prst="line">
              <a:avLst/>
            </a:prstGeom>
            <a:ln w="12700">
              <a:solidFill>
                <a:srgbClr val="1FC5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03">
            <a:extLst>
              <a:ext uri="{FF2B5EF4-FFF2-40B4-BE49-F238E27FC236}">
                <a16:creationId xmlns:a16="http://schemas.microsoft.com/office/drawing/2014/main" id="{F37B34E5-D09C-334E-4017-9D259721270E}"/>
              </a:ext>
            </a:extLst>
          </p:cNvPr>
          <p:cNvGrpSpPr/>
          <p:nvPr/>
        </p:nvGrpSpPr>
        <p:grpSpPr>
          <a:xfrm>
            <a:off x="6131328" y="66682"/>
            <a:ext cx="2739390" cy="2906727"/>
            <a:chOff x="6687576" y="2010983"/>
            <a:chExt cx="2096274" cy="2222690"/>
          </a:xfrm>
        </p:grpSpPr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DE3FD7B5-37C6-2D28-A5FA-CF8109CAE44D}"/>
                </a:ext>
              </a:extLst>
            </p:cNvPr>
            <p:cNvSpPr txBox="1"/>
            <p:nvPr/>
          </p:nvSpPr>
          <p:spPr>
            <a:xfrm>
              <a:off x="7325296" y="3927720"/>
              <a:ext cx="722844" cy="3059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2000" b="1" dirty="0">
                  <a:ln w="0"/>
                </a:rPr>
                <a:t>2024</a:t>
              </a:r>
              <a:r>
                <a:rPr lang="he-IL" sz="2000" b="1" dirty="0">
                  <a:ln w="0"/>
                </a:rPr>
                <a:t>-5</a:t>
              </a:r>
            </a:p>
          </p:txBody>
        </p:sp>
        <p:sp>
          <p:nvSpPr>
            <p:cNvPr id="80" name="TextBox 27">
              <a:extLst>
                <a:ext uri="{FF2B5EF4-FFF2-40B4-BE49-F238E27FC236}">
                  <a16:creationId xmlns:a16="http://schemas.microsoft.com/office/drawing/2014/main" id="{77C8B08A-7CCD-1C00-AD19-1B41B96BE0AD}"/>
                </a:ext>
              </a:extLst>
            </p:cNvPr>
            <p:cNvSpPr txBox="1"/>
            <p:nvPr/>
          </p:nvSpPr>
          <p:spPr>
            <a:xfrm>
              <a:off x="6687576" y="2821502"/>
              <a:ext cx="2096274" cy="9178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Beta system demonstrations in pools up to 250m³, with ongoing product improvements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83" name="Straight Connector 96">
              <a:extLst>
                <a:ext uri="{FF2B5EF4-FFF2-40B4-BE49-F238E27FC236}">
                  <a16:creationId xmlns:a16="http://schemas.microsoft.com/office/drawing/2014/main" id="{CA515A7B-C3C1-D9DE-16C7-BC231E0D00CF}"/>
                </a:ext>
              </a:extLst>
            </p:cNvPr>
            <p:cNvCxnSpPr>
              <a:cxnSpLocks/>
            </p:cNvCxnSpPr>
            <p:nvPr/>
          </p:nvCxnSpPr>
          <p:spPr>
            <a:xfrm>
              <a:off x="6982398" y="2010983"/>
              <a:ext cx="342900" cy="0"/>
            </a:xfrm>
            <a:prstGeom prst="line">
              <a:avLst/>
            </a:prstGeom>
            <a:ln w="12700">
              <a:solidFill>
                <a:srgbClr val="238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חץ: ימינה 84">
            <a:extLst>
              <a:ext uri="{FF2B5EF4-FFF2-40B4-BE49-F238E27FC236}">
                <a16:creationId xmlns:a16="http://schemas.microsoft.com/office/drawing/2014/main" id="{8830C42A-64DC-37CF-071B-4D81845E2CEB}"/>
              </a:ext>
            </a:extLst>
          </p:cNvPr>
          <p:cNvSpPr/>
          <p:nvPr/>
        </p:nvSpPr>
        <p:spPr>
          <a:xfrm rot="20441749">
            <a:off x="172669" y="2412166"/>
            <a:ext cx="8798660" cy="1736828"/>
          </a:xfrm>
          <a:prstGeom prst="rightArrow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A028EDE0-02B6-A340-FDEA-5338F018135C}"/>
              </a:ext>
            </a:extLst>
          </p:cNvPr>
          <p:cNvPicPr/>
          <p:nvPr/>
        </p:nvPicPr>
        <p:blipFill>
          <a:blip r:embed="rId6"/>
          <a:srcRect l="63846" t="18900" r="22564" b="50000"/>
          <a:stretch/>
        </p:blipFill>
        <p:spPr>
          <a:xfrm>
            <a:off x="6694947" y="3221065"/>
            <a:ext cx="1528412" cy="1601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F0AD8A9-F95E-4F26-8B93-D65E90BA3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499" y="2251525"/>
            <a:ext cx="2040674" cy="153050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EBDA8CC-0AAA-498B-830C-70F20D43C2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402" y="4172752"/>
            <a:ext cx="164429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9a9fec9f2_3_75"/>
          <p:cNvSpPr/>
          <p:nvPr/>
        </p:nvSpPr>
        <p:spPr>
          <a:xfrm>
            <a:off x="1595964" y="477449"/>
            <a:ext cx="6379254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5000 L mikveh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Beta site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802AB0-0702-4676-8B65-36F03932D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77433"/>
            <a:ext cx="946732" cy="282554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34ECC-EDF9-4E29-B356-0A00C9770DAA}"/>
              </a:ext>
            </a:extLst>
          </p:cNvPr>
          <p:cNvSpPr txBox="1"/>
          <p:nvPr/>
        </p:nvSpPr>
        <p:spPr>
          <a:xfrm>
            <a:off x="382033" y="4028948"/>
            <a:ext cx="880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Left - without </a:t>
            </a:r>
            <a:r>
              <a:rPr lang="en-US" dirty="0" err="1"/>
              <a:t>coppter</a:t>
            </a:r>
            <a:r>
              <a:rPr lang="en-US" dirty="0"/>
              <a:t> system operation, right - after </a:t>
            </a:r>
            <a:r>
              <a:rPr lang="en-US" dirty="0" err="1"/>
              <a:t>coppter</a:t>
            </a:r>
            <a:r>
              <a:rPr lang="en-US" dirty="0"/>
              <a:t> system operation</a:t>
            </a:r>
            <a:endParaRPr lang="he-IL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DF9ADA-C19D-46FE-B79D-30CE2D40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72" y="4774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689189-48B0-418A-9F2E-ED600491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72" y="9346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9111CB-9CBF-4875-AE4E-27C2AEF26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17" y="972749"/>
            <a:ext cx="2076450" cy="27717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5E346E5-7698-45DF-BDF2-769007C7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29" y="944174"/>
            <a:ext cx="2105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609" y="1147162"/>
            <a:ext cx="6090168" cy="3537030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B5FD2B60-AD12-4BE5-B96C-A936A1E7A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1282" y="1460194"/>
            <a:ext cx="3800475" cy="41945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5EC76056-4E4B-4B0E-8583-CC5E9CC8E452}"/>
              </a:ext>
            </a:extLst>
          </p:cNvPr>
          <p:cNvSpPr txBox="1"/>
          <p:nvPr/>
        </p:nvSpPr>
        <p:spPr>
          <a:xfrm>
            <a:off x="2228497" y="3025187"/>
            <a:ext cx="52071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5A6CC"/>
                </a:solidFill>
                <a:latin typeface="+mj-lt"/>
              </a:rPr>
              <a:t>Main disinfection agent - Chlorine</a:t>
            </a:r>
          </a:p>
          <a:p>
            <a:pPr algn="ctr"/>
            <a:r>
              <a:rPr lang="en-US" sz="2400" b="1" dirty="0">
                <a:solidFill>
                  <a:srgbClr val="05A6CC"/>
                </a:solidFill>
              </a:rPr>
              <a:t>CHLORINE - A SERIOUS </a:t>
            </a:r>
            <a:r>
              <a:rPr lang="en-US" sz="2400" b="1" dirty="0">
                <a:solidFill>
                  <a:srgbClr val="C00000"/>
                </a:solidFill>
              </a:rPr>
              <a:t>HAZARD</a:t>
            </a:r>
            <a:endParaRPr lang="he-IL" sz="2400" b="1" dirty="0">
              <a:solidFill>
                <a:srgbClr val="C00000"/>
              </a:solidFill>
            </a:endParaRPr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B13117AF-9C61-4C4C-94CB-C3ED667C5E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027C2-408A-D638-D0A0-8A611EDB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A7CBA0-55FD-5062-164C-F06DE0BFA0E7}"/>
              </a:ext>
            </a:extLst>
          </p:cNvPr>
          <p:cNvPicPr/>
          <p:nvPr/>
        </p:nvPicPr>
        <p:blipFill>
          <a:blip r:embed="rId2"/>
          <a:srcRect l="37533" t="12687" r="36623" b="25725"/>
          <a:stretch/>
        </p:blipFill>
        <p:spPr>
          <a:xfrm>
            <a:off x="4572000" y="1221908"/>
            <a:ext cx="2110152" cy="2472882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7EC309B-D9FA-0CD0-7482-D78E92DCF0B0}"/>
              </a:ext>
            </a:extLst>
          </p:cNvPr>
          <p:cNvSpPr txBox="1"/>
          <p:nvPr/>
        </p:nvSpPr>
        <p:spPr>
          <a:xfrm>
            <a:off x="480647" y="18934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Sample of our beta sites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13" name="Graphic 24">
            <a:extLst>
              <a:ext uri="{FF2B5EF4-FFF2-40B4-BE49-F238E27FC236}">
                <a16:creationId xmlns:a16="http://schemas.microsoft.com/office/drawing/2014/main" id="{DBBA982E-276D-AAFA-F9A3-EE111E65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0" y="153729"/>
            <a:ext cx="1862796" cy="558839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7C5D675-E9B0-2844-127D-0F0259D72779}"/>
              </a:ext>
            </a:extLst>
          </p:cNvPr>
          <p:cNvSpPr txBox="1"/>
          <p:nvPr/>
        </p:nvSpPr>
        <p:spPr>
          <a:xfrm>
            <a:off x="339970" y="4014627"/>
            <a:ext cx="1172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0">
                <a:solidFill>
                  <a:srgbClr val="767676"/>
                </a:solidFill>
                <a:effectLst/>
              </a:defRPr>
            </a:lvl1pPr>
          </a:lstStyle>
          <a:p>
            <a:r>
              <a:rPr lang="en-US" dirty="0"/>
              <a:t>Roses, Catalunya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EF9A38A-0C9A-D3E6-1FED-645C2190038E}"/>
              </a:ext>
            </a:extLst>
          </p:cNvPr>
          <p:cNvSpPr txBox="1"/>
          <p:nvPr/>
        </p:nvSpPr>
        <p:spPr>
          <a:xfrm>
            <a:off x="4946229" y="3805831"/>
            <a:ext cx="1263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767676"/>
                </a:solidFill>
                <a:effectLst/>
              </a:rPr>
              <a:t>Caesarea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EE33C94-BA2E-8AD6-C056-082C7FFB8A25}"/>
              </a:ext>
            </a:extLst>
          </p:cNvPr>
          <p:cNvSpPr txBox="1"/>
          <p:nvPr/>
        </p:nvSpPr>
        <p:spPr>
          <a:xfrm>
            <a:off x="7502770" y="1678663"/>
            <a:ext cx="1172308" cy="3757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0">
                <a:solidFill>
                  <a:srgbClr val="767676"/>
                </a:solidFill>
                <a:effectLst/>
              </a:defRPr>
            </a:lvl1pPr>
          </a:lstStyle>
          <a:p>
            <a:r>
              <a:rPr lang="en-US" dirty="0"/>
              <a:t>Tel Aviv</a:t>
            </a:r>
            <a:endParaRPr lang="he-IL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9B182595-69F4-440E-83EF-F494CCC69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" y="844360"/>
            <a:ext cx="2276475" cy="30384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EAE72FF-0877-4555-B3A6-E524D47B2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18" y="2657739"/>
            <a:ext cx="2749139" cy="15463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DB32400-E5BC-4075-8DA5-79D35F27C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13" y="1739278"/>
            <a:ext cx="1917554" cy="340898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8B285D6-22B4-4555-B8D6-DE5984226B17}"/>
              </a:ext>
            </a:extLst>
          </p:cNvPr>
          <p:cNvSpPr txBox="1"/>
          <p:nvPr/>
        </p:nvSpPr>
        <p:spPr>
          <a:xfrm>
            <a:off x="2766647" y="1239327"/>
            <a:ext cx="124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>
                <a:solidFill>
                  <a:srgbClr val="767676"/>
                </a:solidFill>
              </a:rPr>
              <a:t>Binyamina</a:t>
            </a:r>
            <a:endParaRPr lang="he-IL" dirty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>
              <a:defRPr/>
            </a:pPr>
            <a:fld id="{BB004C42-8CBA-4CA4-99EC-DCE9F4327AA7}" type="slidenum">
              <a:rPr lang="he-I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defTabSz="685800" rtl="1">
                <a:defRPr/>
              </a:pPr>
              <a:t>21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401200"/>
            <a:ext cx="3618584" cy="10057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692188" y="1848496"/>
          <a:ext cx="7396556" cy="20661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6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886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Conductivity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ɲs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/cm)</a:t>
                      </a: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Total organic carbon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nitrogen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CFU/100ml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 ions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6.5±1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0.3±0.03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0.20±0.05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Coppter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results</a:t>
                      </a:r>
                    </a:p>
                  </a:txBody>
                  <a:tcPr marL="51435" marR="51435" marT="0" marB="0" anchor="ctr">
                    <a:solidFill>
                      <a:srgbClr val="D2DEEF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86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500-1000</a:t>
                      </a:r>
                    </a:p>
                  </a:txBody>
                  <a:tcPr marL="51435" marR="51435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7.5-8.5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(Pool water)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1.</a:t>
                      </a:r>
                      <a:r>
                        <a:rPr lang="en-US" sz="1200" dirty="0">
                          <a:effectLst/>
                        </a:rPr>
                        <a:t>3 (USA)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(Europe)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standard for drinking water [*]/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Pool water</a:t>
                      </a:r>
                    </a:p>
                  </a:txBody>
                  <a:tcPr marL="51435" marR="51435" marT="0" marB="0" anchor="ctr">
                    <a:solidFill>
                      <a:srgbClr val="EAEFF7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1000125" y="4236276"/>
            <a:ext cx="8143875" cy="55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*National Primary Drinking Water Regulations, </a:t>
            </a:r>
            <a:r>
              <a:rPr lang="en-US" sz="1200" i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 Water and Drinking Water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EPA. 2019-09-17.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https://www.epa.gov/ground-water-and-drinking-water/national-primary-drinking-water-regulations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2019.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300;ge9a9fec9f2_3_75"/>
          <p:cNvSpPr/>
          <p:nvPr/>
        </p:nvSpPr>
        <p:spPr>
          <a:xfrm>
            <a:off x="3973202" y="401200"/>
            <a:ext cx="5138925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Parameters of our Water disinfection System Vs. Regulatory Standards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9D840-C161-4D8B-AD31-67DB8926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70" y="4747062"/>
            <a:ext cx="946732" cy="2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3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537241" y="-92882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Comparison to chlorine</a:t>
            </a:r>
            <a:endParaRPr lang="he-IL" sz="2994" b="1" dirty="0">
              <a:solidFill>
                <a:srgbClr val="05A6CC"/>
              </a:solidFill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0E9E20AB-1160-4697-A22D-2B259BAC1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76585"/>
              </p:ext>
            </p:extLst>
          </p:nvPr>
        </p:nvGraphicFramePr>
        <p:xfrm>
          <a:off x="8456" y="464218"/>
          <a:ext cx="9135544" cy="4680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179">
                  <a:extLst>
                    <a:ext uri="{9D8B030D-6E8A-4147-A177-3AD203B41FA5}">
                      <a16:colId xmlns:a16="http://schemas.microsoft.com/office/drawing/2014/main" val="1723515115"/>
                    </a:ext>
                  </a:extLst>
                </a:gridCol>
                <a:gridCol w="3235569">
                  <a:extLst>
                    <a:ext uri="{9D8B030D-6E8A-4147-A177-3AD203B41FA5}">
                      <a16:colId xmlns:a16="http://schemas.microsoft.com/office/drawing/2014/main" val="3620845936"/>
                    </a:ext>
                  </a:extLst>
                </a:gridCol>
                <a:gridCol w="3433796">
                  <a:extLst>
                    <a:ext uri="{9D8B030D-6E8A-4147-A177-3AD203B41FA5}">
                      <a16:colId xmlns:a16="http://schemas.microsoft.com/office/drawing/2014/main" val="3400218311"/>
                    </a:ext>
                  </a:extLst>
                </a:gridCol>
              </a:tblGrid>
              <a:tr h="4539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Chlorine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Cu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236813598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Acceptable concentration for disinfecting pools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0.5ppm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0.2ppm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453391631"/>
                  </a:ext>
                </a:extLst>
              </a:tr>
              <a:tr h="4645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Efficiency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180min for 5 log (100000 gem/ml)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30min for 5 log (100000 gem/ml) 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933413188"/>
                  </a:ext>
                </a:extLst>
              </a:tr>
              <a:tr h="22702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Residuals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Yes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636424154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Stability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evaporates from the water.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oxidizes to Cu</a:t>
                      </a:r>
                      <a:r>
                        <a:rPr lang="en-US" sz="1200" baseline="30000" dirty="0">
                          <a:effectLst/>
                        </a:rPr>
                        <a:t>+2</a:t>
                      </a:r>
                      <a:r>
                        <a:rPr lang="en-US" sz="1200" dirty="0">
                          <a:effectLst/>
                        </a:rPr>
                        <a:t>, which is ineffective Requires recycling.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66829062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Below pH 6, dangerous, emits chlorine gas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Above pH 8, ineffective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 particular sensitivity to pH, activity increases with decreasing 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885245485"/>
                  </a:ext>
                </a:extLst>
              </a:tr>
              <a:tr h="25939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Temperature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High temperature causes more evaporation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Efficiency increases with temperature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715353581"/>
                  </a:ext>
                </a:extLst>
              </a:tr>
              <a:tr h="116987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Chlorine is a dangerous substance, </a:t>
                      </a:r>
                      <a:r>
                        <a:rPr lang="en-US" sz="1050" dirty="0">
                          <a:effectLst/>
                        </a:rPr>
                        <a:t>in high concentrations it causes health problems, as a gas it can cause death. Compounds of the reaction of chlorine with urea (found in urine) are defined as carcinogenic Chlorine is a dangerous substance, in high concentrations it causes health problems, as a gas it can cause death.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 safety problem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32752463"/>
                  </a:ext>
                </a:extLst>
              </a:tr>
              <a:tr h="53779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health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Chlorine causes dryness on the skin and burning in the eyes. Compounds of the reaction of chlorine with urea (found in urine) are defined as carcinogenic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Studies have shown that monovalent copper ions have a positive effect on the skin.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4281720556"/>
                  </a:ext>
                </a:extLst>
              </a:tr>
              <a:tr h="26689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Maintenance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Need a professional to stabilize the system (chlorine, pH)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Simple maintenance, replace cartridge every 9 months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08390594"/>
                  </a:ext>
                </a:extLst>
              </a:tr>
            </a:tbl>
          </a:graphicData>
        </a:graphic>
      </p:graphicFrame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914400" y="49441"/>
            <a:ext cx="7628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Comparison between </a:t>
            </a:r>
            <a:r>
              <a:rPr lang="en-US" b="1" dirty="0" err="1"/>
              <a:t>Coppter</a:t>
            </a:r>
            <a:r>
              <a:rPr lang="en-US" b="1" dirty="0"/>
              <a:t> technology and "copper Ionization cell"</a:t>
            </a:r>
            <a:endParaRPr lang="en-US" dirty="0"/>
          </a:p>
        </p:txBody>
      </p:sp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046C1CE-EF27-4562-BD32-C4F6674E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88447"/>
              </p:ext>
            </p:extLst>
          </p:nvPr>
        </p:nvGraphicFramePr>
        <p:xfrm>
          <a:off x="121494" y="350541"/>
          <a:ext cx="8952167" cy="474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526">
                  <a:extLst>
                    <a:ext uri="{9D8B030D-6E8A-4147-A177-3AD203B41FA5}">
                      <a16:colId xmlns:a16="http://schemas.microsoft.com/office/drawing/2014/main" val="3465256767"/>
                    </a:ext>
                  </a:extLst>
                </a:gridCol>
                <a:gridCol w="1828675">
                  <a:extLst>
                    <a:ext uri="{9D8B030D-6E8A-4147-A177-3AD203B41FA5}">
                      <a16:colId xmlns:a16="http://schemas.microsoft.com/office/drawing/2014/main" val="1475205620"/>
                    </a:ext>
                  </a:extLst>
                </a:gridCol>
                <a:gridCol w="2024155">
                  <a:extLst>
                    <a:ext uri="{9D8B030D-6E8A-4147-A177-3AD203B41FA5}">
                      <a16:colId xmlns:a16="http://schemas.microsoft.com/office/drawing/2014/main" val="615443340"/>
                    </a:ext>
                  </a:extLst>
                </a:gridCol>
                <a:gridCol w="3541811">
                  <a:extLst>
                    <a:ext uri="{9D8B030D-6E8A-4147-A177-3AD203B41FA5}">
                      <a16:colId xmlns:a16="http://schemas.microsoft.com/office/drawing/2014/main" val="2600530145"/>
                    </a:ext>
                  </a:extLst>
                </a:gridCol>
              </a:tblGrid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Attribute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cell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Advantage of a </a:t>
                      </a:r>
                      <a:r>
                        <a:rPr lang="en-US" sz="1400" dirty="0" err="1">
                          <a:effectLst/>
                        </a:rPr>
                        <a:t>Coppter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1937809770"/>
                  </a:ext>
                </a:extLst>
              </a:tr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Sores of copper 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Cation Exchange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of metal copper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Constant concentration of copper 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60768609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Role of the electrochemistry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Reduced Cu</a:t>
                      </a:r>
                      <a:r>
                        <a:rPr lang="en-US" sz="1400" baseline="30000" dirty="0">
                          <a:effectLst/>
                        </a:rPr>
                        <a:t>+2</a:t>
                      </a:r>
                      <a:r>
                        <a:rPr lang="en-US" sz="1400" dirty="0">
                          <a:effectLst/>
                        </a:rPr>
                        <a:t> to Cu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Cu</a:t>
                      </a:r>
                      <a:r>
                        <a:rPr lang="en-US" sz="1400" baseline="300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 to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Obtaining an effective concentration of monovalent copper ions (Cu</a:t>
                      </a:r>
                      <a:r>
                        <a:rPr lang="en-US" sz="1100" baseline="30000" dirty="0">
                          <a:effectLst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984135552"/>
                  </a:ext>
                </a:extLst>
              </a:tr>
              <a:tr h="28018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Cell Operation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voltage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current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Control over an electrochemical process (not over quantity)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4919141"/>
                  </a:ext>
                </a:extLst>
              </a:tr>
              <a:tr h="35726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state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Monovalent copper (Cu</a:t>
                      </a:r>
                      <a:r>
                        <a:rPr lang="en-US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 kills bacteria, divalent copper (Cu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) does not.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2281644"/>
                  </a:ext>
                </a:extLst>
              </a:tr>
              <a:tr h="78901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Copper ion concentration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0.2ppm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Varies between 0.2 to 10ppm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concentration of 0.2 PPM monovalent copper is sufficient to ensure water free of bacteria and fungi, above 10 PPM copper-colored stains may occur.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4172957033"/>
                  </a:ext>
                </a:extLst>
              </a:tr>
              <a:tr h="22364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pH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pH sensitivity makes the system less stable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20225747"/>
                  </a:ext>
                </a:extLst>
              </a:tr>
              <a:tr h="5063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Water hardness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Sensitivity to Ca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, Mg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 makes the system dependent on water quality, hard water will require pre-treatment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832725477"/>
                  </a:ext>
                </a:extLst>
              </a:tr>
              <a:tr h="44979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Efficiency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Zero bacteria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Reduce bacteria population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Disinfection to zero bacteria does not require additional measures to ensure safe bathing 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78431461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Need Chlorin or Ozone add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 most cases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Using additional disinfectants makes the system an add-on rather than a stand-alone system.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097463750"/>
                  </a:ext>
                </a:extLst>
              </a:tr>
              <a:tr h="78837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Operating Instructions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Simple- No early stages and special actions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With early stages manual. Special actions in case of high copper concentration, changes in pH, Water hardness.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Strict prerequisites and detailed operating instructions make the system problematic to operate and unstable.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84573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24180" y="-2471562"/>
            <a:ext cx="6104109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393688" y="747876"/>
            <a:ext cx="238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COMPANY’S IP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426002" y="1279050"/>
            <a:ext cx="2902438" cy="2240478"/>
            <a:chOff x="1421431" y="1452854"/>
            <a:chExt cx="2905125" cy="2242553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431" y="1452854"/>
              <a:ext cx="2905125" cy="2242553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6411" y="2239392"/>
              <a:ext cx="2680473" cy="13855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PCT/IL2023/050025 US2024/0360011A1 titled: ”Monovalent Copper Generation System for Disinfection Water and Wastewater” </a:t>
              </a: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3393688" y="1279049"/>
            <a:ext cx="2902438" cy="2240479"/>
            <a:chOff x="4817445" y="1452854"/>
            <a:chExt cx="2905125" cy="2242553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PCT/IL2024/050587, 2024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“Aqueous germicidal composition”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623C7F5-E8DA-4CDF-B8A2-00F535C9376D}"/>
              </a:ext>
            </a:extLst>
          </p:cNvPr>
          <p:cNvGrpSpPr/>
          <p:nvPr/>
        </p:nvGrpSpPr>
        <p:grpSpPr>
          <a:xfrm>
            <a:off x="1382449" y="4003415"/>
            <a:ext cx="6300628" cy="894443"/>
            <a:chOff x="1382449" y="3769846"/>
            <a:chExt cx="6300628" cy="894443"/>
          </a:xfrm>
        </p:grpSpPr>
        <p:sp>
          <p:nvSpPr>
            <p:cNvPr id="62" name="TextBox 17">
              <a:extLst>
                <a:ext uri="{FF2B5EF4-FFF2-40B4-BE49-F238E27FC236}">
                  <a16:creationId xmlns:a16="http://schemas.microsoft.com/office/drawing/2014/main" id="{7978DADD-B68E-43A9-8CEA-38FE6BC649EB}"/>
                </a:ext>
              </a:extLst>
            </p:cNvPr>
            <p:cNvSpPr txBox="1"/>
            <p:nvPr/>
          </p:nvSpPr>
          <p:spPr>
            <a:xfrm>
              <a:off x="1382449" y="3769846"/>
              <a:ext cx="6300628" cy="7382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399" b="1" dirty="0">
                  <a:solidFill>
                    <a:srgbClr val="05A6CC"/>
                  </a:solidFill>
                </a:rPr>
                <a:t>In-licensed by Coppter (Royalty free for water treatment):</a:t>
              </a:r>
            </a:p>
            <a:p>
              <a:pPr algn="ctr"/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“Topical Antimicrobial Formulation Containing Monovalent Copper Ions and Systems for Generating Monovalent Copper Ions for Cu+ antimicrobial use”</a:t>
              </a:r>
              <a:endParaRPr lang="he-IL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63" name="תיבת טקסט 62">
              <a:extLst>
                <a:ext uri="{FF2B5EF4-FFF2-40B4-BE49-F238E27FC236}">
                  <a16:creationId xmlns:a16="http://schemas.microsoft.com/office/drawing/2014/main" id="{8C105606-05DE-44AB-A3BE-6E2648386325}"/>
                </a:ext>
              </a:extLst>
            </p:cNvPr>
            <p:cNvSpPr txBox="1"/>
            <p:nvPr/>
          </p:nvSpPr>
          <p:spPr>
            <a:xfrm>
              <a:off x="2433884" y="4444998"/>
              <a:ext cx="4570821" cy="21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825" dirty="0"/>
                <a:t>US11590164B2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77AE37D4-8D25-4FED-953D-2C67EA99A450}"/>
              </a:ext>
            </a:extLst>
          </p:cNvPr>
          <p:cNvGrpSpPr/>
          <p:nvPr/>
        </p:nvGrpSpPr>
        <p:grpSpPr>
          <a:xfrm>
            <a:off x="6388704" y="1313884"/>
            <a:ext cx="2902438" cy="2240479"/>
            <a:chOff x="4817445" y="1452854"/>
            <a:chExt cx="2905125" cy="2242553"/>
          </a:xfrm>
        </p:grpSpPr>
        <p:pic>
          <p:nvPicPr>
            <p:cNvPr id="17" name="Graphic 13">
              <a:extLst>
                <a:ext uri="{FF2B5EF4-FFF2-40B4-BE49-F238E27FC236}">
                  <a16:creationId xmlns:a16="http://schemas.microsoft.com/office/drawing/2014/main" id="{51E5F793-AB33-4D3E-B50A-788A2164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146B079-C742-42F1-8E00-D5E92F14ECA8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1FC5D4"/>
                  </a:solidFill>
                </a:rPr>
                <a:t>US Provisional patent application 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63/767,616, 2025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Drip irrigation system and method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”</a:t>
              </a: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6A29724F-CC13-41F1-B86E-7FBBBAED1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054" y="1517864"/>
            <a:ext cx="447737" cy="4858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0FEDB9-1AEC-408E-9F7E-BD856EE6B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758" y="3674579"/>
            <a:ext cx="48584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06102" y="-1997641"/>
            <a:ext cx="5140264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291618" y="750229"/>
            <a:ext cx="460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Government grants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1563969" y="1103634"/>
            <a:ext cx="2975484" cy="3581055"/>
            <a:chOff x="1263243" y="1013459"/>
            <a:chExt cx="2978239" cy="2876026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63243" y="1013459"/>
              <a:ext cx="2905125" cy="2876026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1009" y="1669781"/>
              <a:ext cx="2680473" cy="21988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Innovation Authority 2022-24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80342</a:t>
              </a:r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Development of technology for chlorine-free bathing water disinfection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1450 KNIS Innovation Authority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550 KNIS </a:t>
              </a:r>
              <a:r>
                <a:rPr lang="en-US" sz="1400" b="1" dirty="0" err="1">
                  <a:solidFill>
                    <a:srgbClr val="00B050"/>
                  </a:solidFill>
                </a:rPr>
                <a:t>InNegev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4606323" y="1187870"/>
            <a:ext cx="3055199" cy="3686905"/>
            <a:chOff x="4760698" y="1257442"/>
            <a:chExt cx="3058027" cy="3008597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60698" y="1257442"/>
              <a:ext cx="2905125" cy="2876026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5138252" y="2031828"/>
              <a:ext cx="2680473" cy="22342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Ministry of Energy 2023-24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dirty="0">
                  <a:solidFill>
                    <a:srgbClr val="2021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222-11-020</a:t>
              </a:r>
              <a:endParaRPr lang="he-IL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Demonstration of tertiary wastewater treatment technology at the Kibbutz Lahav Wastewater Treatment Plant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  <a:endParaRPr lang="en-GB" sz="1399" b="1" dirty="0">
                <a:solidFill>
                  <a:srgbClr val="2384C7"/>
                </a:solidFill>
              </a:endParaRP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600 KNIS Ministry of Energy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400 KNIS </a:t>
              </a:r>
              <a:r>
                <a:rPr lang="en-US" sz="1400" b="1" dirty="0">
                  <a:solidFill>
                    <a:srgbClr val="00B050"/>
                  </a:solidFill>
                  <a:latin typeface="+mj-lt"/>
                </a:rPr>
                <a:t>Magal </a:t>
              </a:r>
              <a:r>
                <a:rPr lang="en-US" sz="1400" b="1" dirty="0" err="1">
                  <a:solidFill>
                    <a:srgbClr val="00B050"/>
                  </a:solidFill>
                  <a:latin typeface="+mj-lt"/>
                </a:rPr>
                <a:t>Saphier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55986" y="-1955985"/>
            <a:ext cx="5144265" cy="90562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safety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505437" y="829430"/>
            <a:ext cx="6342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Copper is essential to all living organisms as a trace dietary, but higher amounts of copper (30 mg/kg) are toxic.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EPA has determined that drinking water should not contain more than 1.3 mg copper per liter of water (1.3 mg/L).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99A24A8-2DDB-4612-86E6-79B6FB5C59FE}"/>
              </a:ext>
            </a:extLst>
          </p:cNvPr>
          <p:cNvSpPr txBox="1"/>
          <p:nvPr/>
        </p:nvSpPr>
        <p:spPr>
          <a:xfrm>
            <a:off x="2390498" y="2685952"/>
            <a:ext cx="5120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Our system guarantees a concentration of below 0.2ppm copper ions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746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Summary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061840" y="634191"/>
            <a:ext cx="68294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n-US" sz="1800" b="1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The active agent against bacteria is monovalent copper ions (Cu</a:t>
            </a:r>
            <a:r>
              <a:rPr lang="en-US" sz="1800" baseline="30000" dirty="0">
                <a:solidFill>
                  <a:srgbClr val="000000"/>
                </a:solidFill>
                <a:latin typeface="Lora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), not divalent copper ions (Cu</a:t>
            </a:r>
            <a:r>
              <a:rPr lang="en-US" baseline="30000" dirty="0">
                <a:solidFill>
                  <a:srgbClr val="000000"/>
                </a:solidFill>
                <a:latin typeface="Lora"/>
              </a:rPr>
              <a:t>2</a:t>
            </a:r>
            <a:r>
              <a:rPr lang="en-US" sz="1800" baseline="30000" dirty="0">
                <a:solidFill>
                  <a:srgbClr val="000000"/>
                </a:solidFill>
                <a:latin typeface="Lora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) or metallic copper (Cu</a:t>
            </a:r>
            <a:r>
              <a:rPr lang="en-US" sz="1800" baseline="30000" dirty="0">
                <a:solidFill>
                  <a:srgbClr val="000000"/>
                </a:solidFill>
                <a:latin typeface="Lora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).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The mechanism involves the entry of the monovalent copper ion (Cu</a:t>
            </a:r>
            <a:r>
              <a:rPr lang="en-US" sz="1800" baseline="30000" dirty="0">
                <a:solidFill>
                  <a:srgbClr val="000000"/>
                </a:solidFill>
                <a:latin typeface="Lora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Lora"/>
              </a:rPr>
              <a:t>) into the bacterial cytoplasm and the inactivation of enzymes essential for its life.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Using an electrochemical system and water circulation, an effective dynamic concentration of monovalent copper ions can be maintained in water (exposed to air)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A concentration of 0.2ppm copper ions is sufficient in the above system to disinfect the water from bacteria and fungi completely.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0906E606-50E8-4F44-8132-440D82089D10}"/>
              </a:ext>
            </a:extLst>
          </p:cNvPr>
          <p:cNvGrpSpPr/>
          <p:nvPr/>
        </p:nvGrpSpPr>
        <p:grpSpPr>
          <a:xfrm>
            <a:off x="3458220" y="4241991"/>
            <a:ext cx="2416010" cy="851928"/>
            <a:chOff x="2228523" y="882291"/>
            <a:chExt cx="4686954" cy="2762636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658848CF-D6FB-4DC4-9302-453C6364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8523" y="882291"/>
              <a:ext cx="4686954" cy="2762636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7C2FCA3-ABBC-44C0-B8D0-7DE0813A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68" y="201276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554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561EAAD-4996-4FC1-3AF7-06102486D5A1}"/>
              </a:ext>
            </a:extLst>
          </p:cNvPr>
          <p:cNvSpPr/>
          <p:nvPr/>
        </p:nvSpPr>
        <p:spPr>
          <a:xfrm>
            <a:off x="6947439" y="3631041"/>
            <a:ext cx="3353648" cy="2165115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A68F03-1F8E-5EAD-24FA-47D00CD2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3820B-BD2C-F2F5-609F-7A13E7B01069}"/>
              </a:ext>
            </a:extLst>
          </p:cNvPr>
          <p:cNvSpPr txBox="1"/>
          <p:nvPr/>
        </p:nvSpPr>
        <p:spPr>
          <a:xfrm>
            <a:off x="1531620" y="272981"/>
            <a:ext cx="608076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5A6CC"/>
                </a:solidFill>
              </a:rPr>
              <a:t>CHLORINE - A SERIOUS HAZARD</a:t>
            </a:r>
            <a:endParaRPr lang="he-IL" sz="3000" b="1" dirty="0">
              <a:solidFill>
                <a:srgbClr val="05A6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F21DB-72E8-8C14-FBC7-01346300EB3C}"/>
              </a:ext>
            </a:extLst>
          </p:cNvPr>
          <p:cNvSpPr txBox="1"/>
          <p:nvPr/>
        </p:nvSpPr>
        <p:spPr>
          <a:xfrm>
            <a:off x="1531620" y="830843"/>
            <a:ext cx="60807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Current Chlorine alternative –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sufficient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58AEB4-2301-93BF-F506-B64F5AB11565}"/>
              </a:ext>
            </a:extLst>
          </p:cNvPr>
          <p:cNvGrpSpPr/>
          <p:nvPr/>
        </p:nvGrpSpPr>
        <p:grpSpPr>
          <a:xfrm>
            <a:off x="613862" y="1218154"/>
            <a:ext cx="2632941" cy="1925287"/>
            <a:chOff x="506291" y="1546875"/>
            <a:chExt cx="3859534" cy="310647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BEF9380-126B-77B3-8C8F-30574129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0F196C-EB52-173D-F870-1B690074B7EF}"/>
                </a:ext>
              </a:extLst>
            </p:cNvPr>
            <p:cNvSpPr txBox="1"/>
            <p:nvPr/>
          </p:nvSpPr>
          <p:spPr>
            <a:xfrm>
              <a:off x="919268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SKIN IRRITATION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4BD199A-E2FF-C1E1-4112-9BC2D8A12E63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61F1B-925F-0641-17CD-4879570996B8}"/>
              </a:ext>
            </a:extLst>
          </p:cNvPr>
          <p:cNvGrpSpPr/>
          <p:nvPr/>
        </p:nvGrpSpPr>
        <p:grpSpPr>
          <a:xfrm>
            <a:off x="3312866" y="1268465"/>
            <a:ext cx="2518265" cy="1874976"/>
            <a:chOff x="4778177" y="1546031"/>
            <a:chExt cx="3859534" cy="310731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C0847D6-9343-A2EF-7F2B-A100AA77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3180AC-E09A-360A-BA91-0ED28602FDFB}"/>
                </a:ext>
              </a:extLst>
            </p:cNvPr>
            <p:cNvSpPr txBox="1"/>
            <p:nvPr/>
          </p:nvSpPr>
          <p:spPr>
            <a:xfrm>
              <a:off x="5193060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BURNING EYES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561264C-4245-D5CA-CDA4-BD892FB0EB3D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B4DE080-E209-48A5-8260-492C97BB1B75}"/>
              </a:ext>
            </a:extLst>
          </p:cNvPr>
          <p:cNvGrpSpPr/>
          <p:nvPr/>
        </p:nvGrpSpPr>
        <p:grpSpPr>
          <a:xfrm>
            <a:off x="7273824" y="824475"/>
            <a:ext cx="1847314" cy="1576188"/>
            <a:chOff x="4778177" y="1546031"/>
            <a:chExt cx="3859534" cy="3107314"/>
          </a:xfrm>
        </p:grpSpPr>
        <p:pic>
          <p:nvPicPr>
            <p:cNvPr id="17" name="Graphic 57">
              <a:extLst>
                <a:ext uri="{FF2B5EF4-FFF2-40B4-BE49-F238E27FC236}">
                  <a16:creationId xmlns:a16="http://schemas.microsoft.com/office/drawing/2014/main" id="{5EF0107F-A91E-4163-88E4-787349E2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18" name="TextBox 63">
              <a:extLst>
                <a:ext uri="{FF2B5EF4-FFF2-40B4-BE49-F238E27FC236}">
                  <a16:creationId xmlns:a16="http://schemas.microsoft.com/office/drawing/2014/main" id="{6A053C76-6C06-4D9A-99DE-7AA304599B4E}"/>
                </a:ext>
              </a:extLst>
            </p:cNvPr>
            <p:cNvSpPr txBox="1"/>
            <p:nvPr/>
          </p:nvSpPr>
          <p:spPr>
            <a:xfrm>
              <a:off x="5362188" y="3942103"/>
              <a:ext cx="3031672" cy="500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</a:t>
              </a:r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GAS </a:t>
              </a:r>
              <a:r>
                <a:rPr 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 FATAL</a:t>
              </a:r>
              <a:endParaRPr lang="he-IL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D5D27583-022F-4922-8914-6E1617DDD29A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EEC6E323-A03F-41F5-8C01-C901B8835873}"/>
              </a:ext>
            </a:extLst>
          </p:cNvPr>
          <p:cNvGrpSpPr/>
          <p:nvPr/>
        </p:nvGrpSpPr>
        <p:grpSpPr>
          <a:xfrm>
            <a:off x="5769450" y="1269070"/>
            <a:ext cx="1503073" cy="1320375"/>
            <a:chOff x="506291" y="1546875"/>
            <a:chExt cx="3859534" cy="3106470"/>
          </a:xfrm>
        </p:grpSpPr>
        <p:pic>
          <p:nvPicPr>
            <p:cNvPr id="21" name="Graphic 55">
              <a:extLst>
                <a:ext uri="{FF2B5EF4-FFF2-40B4-BE49-F238E27FC236}">
                  <a16:creationId xmlns:a16="http://schemas.microsoft.com/office/drawing/2014/main" id="{7D8A66EB-CAFF-4A0B-B077-DD2678E4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6A7B875B-A598-4922-AA2C-33CC0354EBCB}"/>
                </a:ext>
              </a:extLst>
            </p:cNvPr>
            <p:cNvSpPr txBox="1"/>
            <p:nvPr/>
          </p:nvSpPr>
          <p:spPr>
            <a:xfrm>
              <a:off x="506291" y="4019445"/>
              <a:ext cx="3857624" cy="5068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 + URINE = </a:t>
              </a:r>
              <a:r>
                <a:rPr lang="en-U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CANCER</a:t>
              </a:r>
              <a:endParaRPr lang="he-IL" sz="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B1F696CE-37F0-444D-9CA3-6019B93D39E4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FE07EBB4-B8D0-442A-8BDC-1A10C00F6C41}"/>
              </a:ext>
            </a:extLst>
          </p:cNvPr>
          <p:cNvGrpSpPr/>
          <p:nvPr/>
        </p:nvGrpSpPr>
        <p:grpSpPr>
          <a:xfrm>
            <a:off x="3252431" y="3277348"/>
            <a:ext cx="2517019" cy="1906526"/>
            <a:chOff x="4780084" y="1546875"/>
            <a:chExt cx="3857625" cy="3159599"/>
          </a:xfrm>
        </p:grpSpPr>
        <p:pic>
          <p:nvPicPr>
            <p:cNvPr id="25" name="Graphic 2">
              <a:extLst>
                <a:ext uri="{FF2B5EF4-FFF2-40B4-BE49-F238E27FC236}">
                  <a16:creationId xmlns:a16="http://schemas.microsoft.com/office/drawing/2014/main" id="{CDE90EFF-9CFB-4109-9C09-86B0E504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6AE0C42A-2F24-4B7B-8EB1-9B42668EE9FE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most types of agriculture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08E6A2B6-1979-45A3-BB19-37ADE37260F4}"/>
              </a:ext>
            </a:extLst>
          </p:cNvPr>
          <p:cNvGrpSpPr/>
          <p:nvPr/>
        </p:nvGrpSpPr>
        <p:grpSpPr>
          <a:xfrm>
            <a:off x="430268" y="3231349"/>
            <a:ext cx="2517019" cy="1906526"/>
            <a:chOff x="4780084" y="1546875"/>
            <a:chExt cx="3857625" cy="3159599"/>
          </a:xfrm>
        </p:grpSpPr>
        <p:pic>
          <p:nvPicPr>
            <p:cNvPr id="29" name="Graphic 2">
              <a:extLst>
                <a:ext uri="{FF2B5EF4-FFF2-40B4-BE49-F238E27FC236}">
                  <a16:creationId xmlns:a16="http://schemas.microsoft.com/office/drawing/2014/main" id="{BBBC1B9F-16A0-4CBB-A594-C4F0CEBE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2A5D3F58-EDD2-430D-A770-E3DF8E09B1CF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aquaculture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15D25E4B-ABFE-49F8-961A-28EF1524D9DA}"/>
              </a:ext>
            </a:extLst>
          </p:cNvPr>
          <p:cNvGrpSpPr/>
          <p:nvPr/>
        </p:nvGrpSpPr>
        <p:grpSpPr>
          <a:xfrm>
            <a:off x="6016227" y="3247631"/>
            <a:ext cx="2517019" cy="1906526"/>
            <a:chOff x="4780084" y="1546875"/>
            <a:chExt cx="3857625" cy="3159599"/>
          </a:xfrm>
        </p:grpSpPr>
        <p:pic>
          <p:nvPicPr>
            <p:cNvPr id="33" name="Graphic 2">
              <a:extLst>
                <a:ext uri="{FF2B5EF4-FFF2-40B4-BE49-F238E27FC236}">
                  <a16:creationId xmlns:a16="http://schemas.microsoft.com/office/drawing/2014/main" id="{5612AE0D-60C6-4A08-AF6A-864B0BBCF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FACC0135-3C20-4434-9099-F7A804431E6E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animal farming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026" name="Picture 2" descr="‪Chlorine Toxicity | Turfgrass‬‏">
            <a:extLst>
              <a:ext uri="{FF2B5EF4-FFF2-40B4-BE49-F238E27FC236}">
                <a16:creationId xmlns:a16="http://schemas.microsoft.com/office/drawing/2014/main" id="{5E45299A-3181-4F2E-B02E-DAFEFB45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01" y="3277084"/>
            <a:ext cx="1774120" cy="13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hal' chlorine levels discovered in Young Pond, fish expert says">
            <a:extLst>
              <a:ext uri="{FF2B5EF4-FFF2-40B4-BE49-F238E27FC236}">
                <a16:creationId xmlns:a16="http://schemas.microsoft.com/office/drawing/2014/main" id="{BDFBFA64-0414-4B8C-8F69-493E8920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3" y="3286051"/>
            <a:ext cx="1785879" cy="1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ultry Drinking Water Treatment | Ecolab">
            <a:extLst>
              <a:ext uri="{FF2B5EF4-FFF2-40B4-BE49-F238E27FC236}">
                <a16:creationId xmlns:a16="http://schemas.microsoft.com/office/drawing/2014/main" id="{47F7CD36-D48B-408B-8857-15E10764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62" y="3325033"/>
            <a:ext cx="2203171" cy="12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3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08685" y="197867"/>
            <a:ext cx="4590510" cy="486054"/>
          </a:xfrm>
        </p:spPr>
        <p:txBody>
          <a:bodyPr/>
          <a:lstStyle/>
          <a:p>
            <a:r>
              <a:rPr lang="he-IL" dirty="0"/>
              <a:t>חממת </a:t>
            </a:r>
            <a:r>
              <a:rPr lang="en-US" dirty="0"/>
              <a:t>InNegev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08C-77B4-4D55-AD21-87854E7CC2E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6455" y="-44507"/>
            <a:ext cx="60269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700" b="1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Number of bathers versus amount of bacteria</a:t>
            </a:r>
            <a:endParaRPr lang="he-IL" sz="2700" b="1" dirty="0">
              <a:solidFill>
                <a:srgbClr val="2E75B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1A442-B429-0A81-248A-6A39D4194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9" y="4239015"/>
            <a:ext cx="1220265" cy="364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3088" y="1423125"/>
            <a:ext cx="3258362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50" dirty="0">
                <a:solidFill>
                  <a:schemeClr val="tx2"/>
                </a:solidFill>
              </a:rPr>
              <a:t>From an article from 1942 that is a landmark on the subject of pool water disinfection: When the number of bathers is large, the amount of bacteria increases. Chlorine at a concentration of 0.45ppm reduces the amount of bacteria from 240 bacteria/ml to 75 bacteria/ml within an hour.</a:t>
            </a:r>
          </a:p>
          <a:p>
            <a:pPr algn="l" rtl="0"/>
            <a:r>
              <a:rPr lang="en-US" sz="1350" dirty="0">
                <a:solidFill>
                  <a:schemeClr val="tx2"/>
                </a:solidFill>
              </a:rPr>
              <a:t>The system offered by us is </a:t>
            </a:r>
            <a:r>
              <a:rPr lang="en-US" sz="1350" dirty="0" err="1">
                <a:solidFill>
                  <a:schemeClr val="tx2"/>
                </a:solidFill>
              </a:rPr>
              <a:t>mtuch</a:t>
            </a:r>
            <a:r>
              <a:rPr lang="en-US" sz="1350" dirty="0">
                <a:solidFill>
                  <a:schemeClr val="tx2"/>
                </a:solidFill>
              </a:rPr>
              <a:t> more effective than chlorine.</a:t>
            </a:r>
            <a:endParaRPr lang="he-IL" sz="1350" dirty="0">
              <a:solidFill>
                <a:schemeClr val="tx2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878277"/>
            <a:ext cx="3978922" cy="34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8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C60C-F563-7335-C031-56FFBF18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B52CFC3B-1D9A-4CF2-F218-DF8EF326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A6C0BA7-B7B9-27AE-EB8B-68AD09C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" y="-1993902"/>
            <a:ext cx="9144000" cy="91440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3C2A58-5B89-8F3D-842F-36AA5B75FF31}"/>
              </a:ext>
            </a:extLst>
          </p:cNvPr>
          <p:cNvSpPr txBox="1"/>
          <p:nvPr/>
        </p:nvSpPr>
        <p:spPr>
          <a:xfrm>
            <a:off x="418011" y="638370"/>
            <a:ext cx="7066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Holy Grail - </a:t>
            </a:r>
            <a:r>
              <a:rPr lang="en-US" sz="3200" b="1" dirty="0">
                <a:solidFill>
                  <a:schemeClr val="bg1"/>
                </a:solidFill>
              </a:rPr>
              <a:t>Chlorine-Free Bathwater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51F410B-48AD-62C0-FB16-9946D772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860" y="-1187293"/>
            <a:ext cx="7118836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6D1465-C683-DD85-E3E1-D559A2882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597" y="1650817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BCDCD5-73B9-20E4-7B38-7F2D3AE6FB3C}"/>
              </a:ext>
            </a:extLst>
          </p:cNvPr>
          <p:cNvSpPr txBox="1"/>
          <p:nvPr/>
        </p:nvSpPr>
        <p:spPr>
          <a:xfrm>
            <a:off x="1783080" y="4686757"/>
            <a:ext cx="55778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Water Disinfection Treatments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D554488-6AA4-4FCB-17CE-73A444440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FCDC90E-BB72-B9AF-E4BD-0A13C7235640}"/>
              </a:ext>
            </a:extLst>
          </p:cNvPr>
          <p:cNvSpPr txBox="1"/>
          <p:nvPr/>
        </p:nvSpPr>
        <p:spPr>
          <a:xfrm>
            <a:off x="533400" y="1240775"/>
            <a:ext cx="8077199" cy="30554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Chlorine, as a purification agent, has been used for Bathwater treatment since the early 1900s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Consumers are seeking an effective alternative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912" y="1394424"/>
            <a:ext cx="5524766" cy="2705478"/>
          </a:xfrm>
          <a:prstGeom prst="rect">
            <a:avLst/>
          </a:prstGeom>
        </p:spPr>
      </p:pic>
      <p:sp>
        <p:nvSpPr>
          <p:cNvPr id="10" name="Google Shape;174;p2">
            <a:extLst>
              <a:ext uri="{FF2B5EF4-FFF2-40B4-BE49-F238E27FC236}">
                <a16:creationId xmlns:a16="http://schemas.microsoft.com/office/drawing/2014/main" id="{8465EC61-3DF5-4045-BF76-10FB951AE391}"/>
              </a:ext>
            </a:extLst>
          </p:cNvPr>
          <p:cNvSpPr/>
          <p:nvPr/>
        </p:nvSpPr>
        <p:spPr>
          <a:xfrm>
            <a:off x="1862796" y="2448350"/>
            <a:ext cx="530735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ts val="3450"/>
              </a:lnSpc>
              <a:defRPr/>
            </a:pPr>
            <a:r>
              <a:rPr lang="en-US" dirty="0" err="1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Coppter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developed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safe water treatment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using a unique form of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(Cu</a:t>
            </a:r>
            <a:r>
              <a:rPr lang="en-US" baseline="30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+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)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as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disinfectant</a:t>
            </a:r>
            <a:endParaRPr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4ED90090-1CF3-467D-8C0C-112CA7A790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5536" y="1449472"/>
            <a:ext cx="3924301" cy="419100"/>
          </a:xfrm>
          <a:prstGeom prst="rect">
            <a:avLst/>
          </a:prstGeom>
        </p:spPr>
      </p:pic>
      <p:pic>
        <p:nvPicPr>
          <p:cNvPr id="13" name="Graphic 24">
            <a:extLst>
              <a:ext uri="{FF2B5EF4-FFF2-40B4-BE49-F238E27FC236}">
                <a16:creationId xmlns:a16="http://schemas.microsoft.com/office/drawing/2014/main" id="{7DE5FDCE-A91C-4A7F-A6C9-8A7304413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367" y="1106535"/>
            <a:ext cx="7109867" cy="387884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000CAAB-2A54-401D-B2F8-A677E4DE30D3}"/>
              </a:ext>
            </a:extLst>
          </p:cNvPr>
          <p:cNvSpPr txBox="1"/>
          <p:nvPr/>
        </p:nvSpPr>
        <p:spPr>
          <a:xfrm>
            <a:off x="3416117" y="1294733"/>
            <a:ext cx="2383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Copper :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28DE940-0ACB-465C-92FC-4ABF42F1848B}"/>
              </a:ext>
            </a:extLst>
          </p:cNvPr>
          <p:cNvSpPr txBox="1">
            <a:spLocks/>
          </p:cNvSpPr>
          <p:nvPr/>
        </p:nvSpPr>
        <p:spPr>
          <a:xfrm>
            <a:off x="1261207" y="1815868"/>
            <a:ext cx="6824161" cy="290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70000"/>
              </a:lnSpc>
            </a:pPr>
            <a:r>
              <a:rPr lang="en-US" sz="2475" b="1" dirty="0"/>
              <a:t>Since the dawn of time, mankind has been using various copper phase  to prevent various infections caused by a wide array of harmful microorganisms. Nowadays it’s not a common in antimicrobial products. Perhaps because of the absence of repeatability of its effect. </a:t>
            </a:r>
          </a:p>
          <a:p>
            <a:pPr rtl="0">
              <a:lnSpc>
                <a:spcPct val="170000"/>
              </a:lnSpc>
            </a:pPr>
            <a:r>
              <a:rPr lang="en-US" sz="2475" b="1" dirty="0"/>
              <a:t>Our research has shown that the only form of copper (Cu) to have the desirable effect is monovalent copper </a:t>
            </a:r>
            <a:r>
              <a:rPr lang="en-US" sz="3400" b="1" dirty="0"/>
              <a:t>(Cu</a:t>
            </a:r>
            <a:r>
              <a:rPr lang="en-US" sz="3400" b="1" baseline="30000" dirty="0"/>
              <a:t>+</a:t>
            </a:r>
            <a:r>
              <a:rPr lang="en-US" sz="3400" b="1" dirty="0"/>
              <a:t>) </a:t>
            </a:r>
            <a:r>
              <a:rPr lang="en-US" sz="2475" b="1" dirty="0"/>
              <a:t>and furthermore that it can be continuously generated by alternation of the local conditions of the site, thus allowing us to achieve a vigorous repeatable effect*.</a:t>
            </a:r>
          </a:p>
          <a:p>
            <a:pPr algn="l" rtl="0"/>
            <a:endParaRPr lang="en-US" sz="2400" i="1" dirty="0"/>
          </a:p>
          <a:p>
            <a:pPr algn="l" rtl="0"/>
            <a:r>
              <a:rPr lang="en-US" sz="1575" dirty="0"/>
              <a:t>Magal </a:t>
            </a:r>
            <a:r>
              <a:rPr lang="en-US" sz="1575" dirty="0" err="1"/>
              <a:t>saphier</a:t>
            </a:r>
            <a:r>
              <a:rPr lang="en-US" sz="1575" dirty="0"/>
              <a:t>, Eldad Silberstein, Yoram </a:t>
            </a:r>
            <a:r>
              <a:rPr lang="en-US" sz="1575" dirty="0" err="1"/>
              <a:t>Shotland</a:t>
            </a:r>
            <a:r>
              <a:rPr lang="en-US" sz="1575" dirty="0"/>
              <a:t>, Stanislav Popov and </a:t>
            </a:r>
            <a:r>
              <a:rPr lang="en-US" sz="1575" dirty="0" err="1"/>
              <a:t>Oshra</a:t>
            </a:r>
            <a:r>
              <a:rPr lang="en-US" sz="1575" dirty="0"/>
              <a:t> </a:t>
            </a:r>
            <a:r>
              <a:rPr lang="en-US" sz="1575" dirty="0" err="1"/>
              <a:t>Saphier</a:t>
            </a:r>
            <a:r>
              <a:rPr lang="en-US" sz="1575" dirty="0"/>
              <a:t>, </a:t>
            </a:r>
            <a:r>
              <a:rPr lang="en-US" sz="2400" dirty="0"/>
              <a:t>"</a:t>
            </a:r>
            <a:r>
              <a:rPr lang="en-US" sz="1575" dirty="0"/>
              <a:t>Prevalence of Monovalent Copper Over Divalent in Killing Escherichia coli and Staphylococcus aureus" </a:t>
            </a:r>
            <a:r>
              <a:rPr lang="en-US" sz="1575" dirty="0">
                <a:hlinkClick r:id="rId10" tooltip="Current Microbiology"/>
              </a:rPr>
              <a:t>Current Microbiology</a:t>
            </a:r>
            <a:r>
              <a:rPr lang="en-US" sz="1575" dirty="0"/>
              <a:t>, </a:t>
            </a:r>
            <a:r>
              <a:rPr lang="en-US" dirty="0"/>
              <a:t>https://doi.org/10.1007/s00284-017-1398-4,</a:t>
            </a:r>
            <a:r>
              <a:rPr lang="en-US" sz="1575" dirty="0"/>
              <a:t> 2017</a:t>
            </a:r>
          </a:p>
          <a:p>
            <a:pPr algn="l" rtl="0"/>
            <a:r>
              <a:rPr lang="en-US" sz="1500" dirty="0"/>
              <a:t>Stanislav Popov, </a:t>
            </a:r>
            <a:r>
              <a:rPr lang="en-US" sz="1500" dirty="0" err="1"/>
              <a:t>Oshra</a:t>
            </a:r>
            <a:r>
              <a:rPr lang="en-US" sz="1500" dirty="0"/>
              <a:t> </a:t>
            </a:r>
            <a:r>
              <a:rPr lang="en-US" sz="1500" dirty="0" err="1"/>
              <a:t>Saphier</a:t>
            </a:r>
            <a:r>
              <a:rPr lang="en-US" sz="1500" dirty="0"/>
              <a:t>, Mary Popov, Marina </a:t>
            </a:r>
            <a:r>
              <a:rPr lang="en-US" sz="1500" dirty="0" err="1"/>
              <a:t>Shenker</a:t>
            </a:r>
            <a:r>
              <a:rPr lang="en-US" sz="1500" dirty="0"/>
              <a:t>, </a:t>
            </a:r>
            <a:r>
              <a:rPr lang="en-US" sz="1500" dirty="0" err="1"/>
              <a:t>Semion</a:t>
            </a:r>
            <a:r>
              <a:rPr lang="en-US" sz="1500" dirty="0"/>
              <a:t> </a:t>
            </a:r>
            <a:r>
              <a:rPr lang="en-US" sz="1500" dirty="0" err="1"/>
              <a:t>Entus</a:t>
            </a:r>
            <a:r>
              <a:rPr lang="en-US" sz="1500" dirty="0"/>
              <a:t>, Yoram </a:t>
            </a:r>
            <a:r>
              <a:rPr lang="en-US" sz="1500" dirty="0" err="1"/>
              <a:t>Shotland</a:t>
            </a:r>
            <a:r>
              <a:rPr lang="en-US" sz="1500" dirty="0"/>
              <a:t> and Magal </a:t>
            </a:r>
            <a:r>
              <a:rPr lang="en-US" sz="1500" dirty="0" err="1"/>
              <a:t>Saphier</a:t>
            </a:r>
            <a:r>
              <a:rPr lang="en-US" sz="1500" dirty="0"/>
              <a:t>; "Factors Enhancing the Antibacterial </a:t>
            </a:r>
            <a:r>
              <a:rPr lang="en-US" sz="1500" dirty="0" err="1"/>
              <a:t>Efect</a:t>
            </a:r>
            <a:r>
              <a:rPr lang="en-US" sz="1500" dirty="0"/>
              <a:t> of Monovalent Copper Ions", </a:t>
            </a:r>
            <a:r>
              <a:rPr lang="en-US" sz="1500" dirty="0">
                <a:hlinkClick r:id="rId10" tooltip="Current Microbiology"/>
              </a:rPr>
              <a:t>Current Microbiology</a:t>
            </a:r>
            <a:r>
              <a:rPr lang="en-US" sz="1500" dirty="0"/>
              <a:t>, December 2019,p 1-8 , https://link.springer.com/article/10.1007/s00284-019-01794-6 </a:t>
            </a:r>
            <a:r>
              <a:rPr lang="en-US" sz="1500" b="1" dirty="0"/>
              <a:t>2019</a:t>
            </a:r>
            <a:r>
              <a:rPr lang="en-US" sz="1500" dirty="0"/>
              <a:t>.</a:t>
            </a:r>
          </a:p>
          <a:p>
            <a:pPr algn="l" rtl="0"/>
            <a:endParaRPr lang="en-US" sz="1575" dirty="0"/>
          </a:p>
          <a:p>
            <a:pPr algn="l" rtl="0"/>
            <a:endParaRPr lang="en-US" sz="2400" i="1" dirty="0"/>
          </a:p>
          <a:p>
            <a:pPr algn="l" rtl="0"/>
            <a:endParaRPr lang="en-US" sz="3300" b="1" i="1" dirty="0"/>
          </a:p>
          <a:p>
            <a:pPr algn="l" rtl="0"/>
            <a:endParaRPr lang="he-IL" dirty="0"/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D95707F0-AE97-4597-AAFC-1192C15B9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03C386DC-C285-402A-AEC8-A33B068B9B59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214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367" y="1106535"/>
            <a:ext cx="7109867" cy="387884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000CAAB-2A54-401D-B2F8-A677E4DE30D3}"/>
              </a:ext>
            </a:extLst>
          </p:cNvPr>
          <p:cNvSpPr txBox="1"/>
          <p:nvPr/>
        </p:nvSpPr>
        <p:spPr>
          <a:xfrm>
            <a:off x="1862796" y="1248261"/>
            <a:ext cx="5655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monovalent copper Cu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28DE940-0ACB-465C-92FC-4ABF42F1848B}"/>
              </a:ext>
            </a:extLst>
          </p:cNvPr>
          <p:cNvSpPr txBox="1">
            <a:spLocks/>
          </p:cNvSpPr>
          <p:nvPr/>
        </p:nvSpPr>
        <p:spPr>
          <a:xfrm>
            <a:off x="1261207" y="1815868"/>
            <a:ext cx="6824161" cy="290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 rtl="0">
              <a:lnSpc>
                <a:spcPct val="150000"/>
              </a:lnSpc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antimicrobial to date; this is due to the low stability of monovalent copper ions in aqueous solutions, which led to the assumption that their concentration is negligible in biological systems.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4313" indent="-214313" algn="just" rtl="0">
              <a:lnSpc>
                <a:spcPct val="150000"/>
              </a:lnSpc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aqueous solutions, the common oxidation state of copper ions is bivalent (Cu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cupric). </a:t>
            </a:r>
          </a:p>
          <a:p>
            <a:pPr marL="214313" indent="-214313" algn="just" rtl="0">
              <a:lnSpc>
                <a:spcPct val="150000"/>
              </a:lnSpc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Copper in the monovalent state (Cu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cuprous) remains in a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low concentration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due to a disproportion reaction (self-oxidation of monovalent copper to divalent copper and metallic copper), and due to rapid oxidation by molecular oxygen to divalent copper.</a:t>
            </a:r>
          </a:p>
          <a:p>
            <a:pPr rtl="0">
              <a:lnSpc>
                <a:spcPct val="150000"/>
              </a:lnSpc>
              <a:spcAft>
                <a:spcPts val="72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endParaRPr lang="he-IL" dirty="0"/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D95707F0-AE97-4597-AAFC-1192C15B9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6DA7F4BE-AD8D-410E-ABF6-72FFD56BC0C9}"/>
              </a:ext>
            </a:extLst>
          </p:cNvPr>
          <p:cNvSpPr/>
          <p:nvPr/>
        </p:nvSpPr>
        <p:spPr>
          <a:xfrm>
            <a:off x="1258356" y="4081137"/>
            <a:ext cx="6864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2 Cu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3200" kern="0" baseline="-250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3200" kern="0" baseline="-25000" dirty="0" err="1">
                <a:solidFill>
                  <a:srgbClr val="000000"/>
                </a:solidFill>
                <a:latin typeface="Arial"/>
                <a:cs typeface="Arial"/>
              </a:rPr>
              <a:t>aq</a:t>
            </a:r>
            <a:r>
              <a:rPr lang="en-US" sz="3200" kern="0" baseline="-25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            Cu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+2  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lang="en-US" sz="3200" kern="0" baseline="30000" dirty="0">
                <a:solidFill>
                  <a:srgbClr val="000000"/>
                </a:solidFill>
                <a:latin typeface="Arial"/>
                <a:cs typeface="Arial"/>
              </a:rPr>
              <a:t>0  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kern="0" baseline="-25000" dirty="0">
                <a:solidFill>
                  <a:srgbClr val="000000"/>
                </a:solidFill>
                <a:latin typeface="Arial"/>
                <a:cs typeface="Arial"/>
              </a:rPr>
              <a:t>eq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= 5.38 X 10</a:t>
            </a:r>
            <a:r>
              <a:rPr lang="en-US" kern="0" baseline="300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he-IL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" name="קבוצה 16">
            <a:extLst>
              <a:ext uri="{FF2B5EF4-FFF2-40B4-BE49-F238E27FC236}">
                <a16:creationId xmlns:a16="http://schemas.microsoft.com/office/drawing/2014/main" id="{F72E52A2-A2DB-4E0D-9DE7-DDD0FC257222}"/>
              </a:ext>
            </a:extLst>
          </p:cNvPr>
          <p:cNvGrpSpPr>
            <a:grpSpLocks/>
          </p:cNvGrpSpPr>
          <p:nvPr/>
        </p:nvGrpSpPr>
        <p:grpSpPr bwMode="auto">
          <a:xfrm>
            <a:off x="3145399" y="4296530"/>
            <a:ext cx="990600" cy="153988"/>
            <a:chOff x="2895600" y="3886200"/>
            <a:chExt cx="990600" cy="153988"/>
          </a:xfrm>
        </p:grpSpPr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2D53A477-F102-401E-996D-0253A966EDDB}"/>
                </a:ext>
              </a:extLst>
            </p:cNvPr>
            <p:cNvCxnSpPr/>
            <p:nvPr/>
          </p:nvCxnSpPr>
          <p:spPr>
            <a:xfrm>
              <a:off x="2971800" y="3886200"/>
              <a:ext cx="914400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7B87B218-FF50-4135-B52E-FA23911D2FCA}"/>
                </a:ext>
              </a:extLst>
            </p:cNvPr>
            <p:cNvCxnSpPr/>
            <p:nvPr/>
          </p:nvCxnSpPr>
          <p:spPr>
            <a:xfrm flipH="1">
              <a:off x="2895600" y="4038600"/>
              <a:ext cx="914400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25">
            <a:extLst>
              <a:ext uri="{FF2B5EF4-FFF2-40B4-BE49-F238E27FC236}">
                <a16:creationId xmlns:a16="http://schemas.microsoft.com/office/drawing/2014/main" id="{DD5422F7-1569-4861-B358-0D58AFACCBED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5985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367" y="1106535"/>
            <a:ext cx="7109867" cy="3878840"/>
          </a:xfrm>
          <a:prstGeom prst="rect">
            <a:avLst/>
          </a:prstGeom>
        </p:spPr>
      </p:pic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28DE940-0ACB-465C-92FC-4ABF42F1848B}"/>
              </a:ext>
            </a:extLst>
          </p:cNvPr>
          <p:cNvSpPr txBox="1">
            <a:spLocks/>
          </p:cNvSpPr>
          <p:nvPr/>
        </p:nvSpPr>
        <p:spPr>
          <a:xfrm>
            <a:off x="1261207" y="1815868"/>
            <a:ext cx="6824161" cy="290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</a:pPr>
            <a:r>
              <a:rPr lang="en-US" sz="2800" dirty="0"/>
              <a:t>Our research has shown that the only form of copper (Cu) to have the desirable effect is monovalent copper (Cu</a:t>
            </a:r>
            <a:r>
              <a:rPr lang="en-US" sz="2800" baseline="30000" dirty="0"/>
              <a:t>+</a:t>
            </a:r>
            <a:r>
              <a:rPr lang="en-US" sz="2800" dirty="0"/>
              <a:t>) , and that it can be continuously generated by alternation of the local site conditions, thus allowing us to achieve a vigorous, repeatable effect.</a:t>
            </a:r>
          </a:p>
          <a:p>
            <a:pPr algn="l" rtl="0"/>
            <a:endParaRPr lang="he-IL" dirty="0"/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D95707F0-AE97-4597-AAFC-1192C15B9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536BA271-11F7-48E8-882D-2D84416AB9D1}"/>
              </a:ext>
            </a:extLst>
          </p:cNvPr>
          <p:cNvSpPr txBox="1"/>
          <p:nvPr/>
        </p:nvSpPr>
        <p:spPr>
          <a:xfrm>
            <a:off x="1952071" y="1292648"/>
            <a:ext cx="5655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Cu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antimicrobial effect  :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3ED7B4A2-329B-4329-BBF1-E27C9F999D7C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7079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18141</TotalTime>
  <Words>2112</Words>
  <Application>Microsoft Office PowerPoint</Application>
  <PresentationFormat>מותאם אישית</PresentationFormat>
  <Paragraphs>301</Paragraphs>
  <Slides>27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Lora</vt:lpstr>
      <vt:lpstr>Palatino Linotype</vt:lpstr>
      <vt:lpstr>Poppins</vt:lpstr>
      <vt:lpstr>Poppins Medium</vt:lpstr>
      <vt:lpstr>Times New Roman</vt:lpstr>
      <vt:lpstr>Office Theme</vt:lpstr>
      <vt:lpstr>מצגת של PowerPoint‏</vt:lpstr>
      <vt:lpstr>מצגת של PowerPoint‏</vt:lpstr>
      <vt:lpstr>מצגת של PowerPoint‏</vt:lpstr>
      <vt:lpstr>חממת InNegev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Anikin</dc:creator>
  <cp:lastModifiedBy>Oshra Saphier</cp:lastModifiedBy>
  <cp:revision>214</cp:revision>
  <dcterms:created xsi:type="dcterms:W3CDTF">2023-12-03T07:56:26Z</dcterms:created>
  <dcterms:modified xsi:type="dcterms:W3CDTF">2025-12-07T13:34:10Z</dcterms:modified>
</cp:coreProperties>
</file>