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637" r:id="rId2"/>
    <p:sldId id="638" r:id="rId3"/>
    <p:sldId id="656" r:id="rId4"/>
    <p:sldId id="640" r:id="rId5"/>
    <p:sldId id="641" r:id="rId6"/>
    <p:sldId id="644" r:id="rId7"/>
    <p:sldId id="645" r:id="rId8"/>
    <p:sldId id="267" r:id="rId9"/>
    <p:sldId id="273" r:id="rId10"/>
    <p:sldId id="274" r:id="rId11"/>
    <p:sldId id="626" r:id="rId12"/>
    <p:sldId id="469" r:id="rId13"/>
    <p:sldId id="268" r:id="rId14"/>
    <p:sldId id="619" r:id="rId15"/>
    <p:sldId id="620" r:id="rId16"/>
    <p:sldId id="475" r:id="rId17"/>
    <p:sldId id="453" r:id="rId18"/>
    <p:sldId id="534" r:id="rId19"/>
    <p:sldId id="660" r:id="rId20"/>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4C7"/>
    <a:srgbClr val="1FC5D4"/>
    <a:srgbClr val="C7C7C7"/>
    <a:srgbClr val="05A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7" d="100"/>
          <a:sy n="147" d="100"/>
        </p:scale>
        <p:origin x="600"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shras\Desktop\mg\&#1511;&#1493;&#1508;&#1496;&#1512;\&#1514;&#1493;&#1510;&#1488;&#1493;&#1514;\CU+%2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44641537324464"/>
          <c:y val="0.16250000000000003"/>
          <c:w val="0.77155358462675538"/>
          <c:h val="0.52886858522456004"/>
        </c:manualLayout>
      </c:layout>
      <c:barChart>
        <c:barDir val="col"/>
        <c:grouping val="clustered"/>
        <c:varyColors val="0"/>
        <c:ser>
          <c:idx val="0"/>
          <c:order val="0"/>
          <c:spPr>
            <a:solidFill>
              <a:schemeClr val="accent1"/>
            </a:solidFill>
            <a:ln>
              <a:noFill/>
            </a:ln>
            <a:effectLst/>
          </c:spPr>
          <c:invertIfNegative val="0"/>
          <c:cat>
            <c:numRef>
              <c:f>G!$P$201:$P$204</c:f>
              <c:numCache>
                <c:formatCode>General</c:formatCode>
                <c:ptCount val="4"/>
                <c:pt idx="0">
                  <c:v>0</c:v>
                </c:pt>
                <c:pt idx="1">
                  <c:v>0.25</c:v>
                </c:pt>
                <c:pt idx="2">
                  <c:v>0.5</c:v>
                </c:pt>
                <c:pt idx="3">
                  <c:v>0.45</c:v>
                </c:pt>
              </c:numCache>
            </c:numRef>
          </c:cat>
          <c:val>
            <c:numRef>
              <c:f>G!$M$201:$M$204</c:f>
              <c:numCache>
                <c:formatCode>General</c:formatCode>
                <c:ptCount val="4"/>
                <c:pt idx="0">
                  <c:v>100000</c:v>
                </c:pt>
                <c:pt idx="1">
                  <c:v>30000</c:v>
                </c:pt>
                <c:pt idx="2">
                  <c:v>4000</c:v>
                </c:pt>
                <c:pt idx="3">
                  <c:v>200</c:v>
                </c:pt>
              </c:numCache>
            </c:numRef>
          </c:val>
          <c:extLst>
            <c:ext xmlns:c16="http://schemas.microsoft.com/office/drawing/2014/chart" uri="{C3380CC4-5D6E-409C-BE32-E72D297353CC}">
              <c16:uniqueId val="{00000000-F60F-4AA6-BD9D-195ABF661E7B}"/>
            </c:ext>
          </c:extLst>
        </c:ser>
        <c:dLbls>
          <c:showLegendKey val="0"/>
          <c:showVal val="0"/>
          <c:showCatName val="0"/>
          <c:showSerName val="0"/>
          <c:showPercent val="0"/>
          <c:showBubbleSize val="0"/>
        </c:dLbls>
        <c:gapWidth val="219"/>
        <c:overlap val="-27"/>
        <c:axId val="-1925848832"/>
        <c:axId val="-1925849920"/>
      </c:barChart>
      <c:catAx>
        <c:axId val="-1925848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en-US">
                    <a:solidFill>
                      <a:schemeClr val="tx2"/>
                    </a:solidFill>
                  </a:rPr>
                  <a:t>Time (h)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he-I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he-IL"/>
          </a:p>
        </c:txPr>
        <c:crossAx val="-1925849920"/>
        <c:crosses val="autoZero"/>
        <c:auto val="1"/>
        <c:lblAlgn val="ctr"/>
        <c:lblOffset val="100"/>
        <c:noMultiLvlLbl val="0"/>
      </c:catAx>
      <c:valAx>
        <c:axId val="-1925849920"/>
        <c:scaling>
          <c:orientation val="minMax"/>
          <c:max val="1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en-US" sz="1200" b="0" i="0" baseline="0">
                    <a:solidFill>
                      <a:schemeClr val="tx2"/>
                    </a:solidFill>
                    <a:effectLst/>
                  </a:rPr>
                  <a:t>CFU/ml</a:t>
                </a:r>
                <a:endParaRPr lang="he-IL" sz="700">
                  <a:solidFill>
                    <a:schemeClr val="tx2"/>
                  </a:solidFill>
                  <a:effectLst/>
                </a:endParaRPr>
              </a:p>
            </c:rich>
          </c:tx>
          <c:layout>
            <c:manualLayout>
              <c:xMode val="edge"/>
              <c:yMode val="edge"/>
              <c:x val="0"/>
              <c:y val="0.2617118203200222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he-IL"/>
          </a:p>
        </c:txPr>
        <c:crossAx val="-192584883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E828412-6C1A-40DC-ABCF-BE76F2BC42A9}" type="datetimeFigureOut">
              <a:rPr lang="he-IL" smtClean="0"/>
              <a:t>י"ז/כסלו/תשפ"ו</a:t>
            </a:fld>
            <a:endParaRPr lang="he-IL"/>
          </a:p>
        </p:txBody>
      </p:sp>
      <p:sp>
        <p:nvSpPr>
          <p:cNvPr id="4" name="מציין מיקום של תמונת שקופית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03225CA-1491-4717-BC73-2F13852A5009}" type="slidenum">
              <a:rPr lang="he-IL" smtClean="0"/>
              <a:t>‹#›</a:t>
            </a:fld>
            <a:endParaRPr lang="he-IL"/>
          </a:p>
        </p:txBody>
      </p:sp>
    </p:spTree>
    <p:extLst>
      <p:ext uri="{BB962C8B-B14F-4D97-AF65-F5344CB8AC3E}">
        <p14:creationId xmlns:p14="http://schemas.microsoft.com/office/powerpoint/2010/main" val="14633165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E2A6230-2B43-4C67-BCB4-1395E2ED706E}" type="slidenum">
              <a:rPr lang="he-IL" smtClean="0"/>
              <a:t>11</a:t>
            </a:fld>
            <a:endParaRPr lang="he-IL"/>
          </a:p>
        </p:txBody>
      </p:sp>
    </p:spTree>
    <p:extLst>
      <p:ext uri="{BB962C8B-B14F-4D97-AF65-F5344CB8AC3E}">
        <p14:creationId xmlns:p14="http://schemas.microsoft.com/office/powerpoint/2010/main" val="349302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E2A6230-2B43-4C67-BCB4-1395E2ED706E}" type="slidenum">
              <a:rPr lang="he-IL" smtClean="0"/>
              <a:t>17</a:t>
            </a:fld>
            <a:endParaRPr lang="he-IL"/>
          </a:p>
        </p:txBody>
      </p:sp>
    </p:spTree>
    <p:extLst>
      <p:ext uri="{BB962C8B-B14F-4D97-AF65-F5344CB8AC3E}">
        <p14:creationId xmlns:p14="http://schemas.microsoft.com/office/powerpoint/2010/main" val="50471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552"/>
            <a:ext cx="6858000" cy="1792358"/>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4030"/>
            <a:ext cx="6858000" cy="124297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A5E742-20ED-413C-8E94-A2084C91B74D}" type="datetimeFigureOut">
              <a:rPr lang="he-IL" smtClean="0"/>
              <a:t>י"ז/כסלו/תשפ"ו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829DC-874E-42E3-B2B6-795A22D363BE}" type="slidenum">
              <a:rPr lang="he-IL" smtClean="0"/>
              <a:t>‹#›</a:t>
            </a:fld>
            <a:endParaRPr lang="he-IL"/>
          </a:p>
        </p:txBody>
      </p:sp>
    </p:spTree>
    <p:extLst>
      <p:ext uri="{BB962C8B-B14F-4D97-AF65-F5344CB8AC3E}">
        <p14:creationId xmlns:p14="http://schemas.microsoft.com/office/powerpoint/2010/main" val="204985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5E742-20ED-413C-8E94-A2084C91B74D}" type="datetimeFigureOut">
              <a:rPr lang="he-IL" smtClean="0"/>
              <a:t>י"ז/כסלו/תשפ"ו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829DC-874E-42E3-B2B6-795A22D363BE}" type="slidenum">
              <a:rPr lang="he-IL" smtClean="0"/>
              <a:t>‹#›</a:t>
            </a:fld>
            <a:endParaRPr lang="he-IL"/>
          </a:p>
        </p:txBody>
      </p:sp>
    </p:spTree>
    <p:extLst>
      <p:ext uri="{BB962C8B-B14F-4D97-AF65-F5344CB8AC3E}">
        <p14:creationId xmlns:p14="http://schemas.microsoft.com/office/powerpoint/2010/main" val="256046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097"/>
            <a:ext cx="1971675" cy="436291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4097"/>
            <a:ext cx="5800725" cy="43629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5E742-20ED-413C-8E94-A2084C91B74D}" type="datetimeFigureOut">
              <a:rPr lang="he-IL" smtClean="0"/>
              <a:t>י"ז/כסלו/תשפ"ו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829DC-874E-42E3-B2B6-795A22D363BE}" type="slidenum">
              <a:rPr lang="he-IL" smtClean="0"/>
              <a:t>‹#›</a:t>
            </a:fld>
            <a:endParaRPr lang="he-IL"/>
          </a:p>
        </p:txBody>
      </p:sp>
    </p:spTree>
    <p:extLst>
      <p:ext uri="{BB962C8B-B14F-4D97-AF65-F5344CB8AC3E}">
        <p14:creationId xmlns:p14="http://schemas.microsoft.com/office/powerpoint/2010/main" val="377248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5E742-20ED-413C-8E94-A2084C91B74D}" type="datetimeFigureOut">
              <a:rPr lang="he-IL" smtClean="0"/>
              <a:t>י"ז/כסלו/תשפ"ו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829DC-874E-42E3-B2B6-795A22D363BE}" type="slidenum">
              <a:rPr lang="he-IL" smtClean="0"/>
              <a:t>‹#›</a:t>
            </a:fld>
            <a:endParaRPr lang="he-IL"/>
          </a:p>
        </p:txBody>
      </p:sp>
    </p:spTree>
    <p:extLst>
      <p:ext uri="{BB962C8B-B14F-4D97-AF65-F5344CB8AC3E}">
        <p14:creationId xmlns:p14="http://schemas.microsoft.com/office/powerpoint/2010/main" val="103667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491"/>
            <a:ext cx="7886700" cy="2141534"/>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5285"/>
            <a:ext cx="7886700" cy="112618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A5E742-20ED-413C-8E94-A2084C91B74D}" type="datetimeFigureOut">
              <a:rPr lang="he-IL" smtClean="0"/>
              <a:t>י"ז/כסלו/תשפ"ו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829DC-874E-42E3-B2B6-795A22D363BE}" type="slidenum">
              <a:rPr lang="he-IL" smtClean="0"/>
              <a:t>‹#›</a:t>
            </a:fld>
            <a:endParaRPr lang="he-IL"/>
          </a:p>
        </p:txBody>
      </p:sp>
    </p:spTree>
    <p:extLst>
      <p:ext uri="{BB962C8B-B14F-4D97-AF65-F5344CB8AC3E}">
        <p14:creationId xmlns:p14="http://schemas.microsoft.com/office/powerpoint/2010/main" val="93399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70486"/>
            <a:ext cx="388620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70486"/>
            <a:ext cx="388620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5E742-20ED-413C-8E94-A2084C91B74D}" type="datetimeFigureOut">
              <a:rPr lang="he-IL" smtClean="0"/>
              <a:t>י"ז/כסלו/תשפ"ו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829DC-874E-42E3-B2B6-795A22D363BE}" type="slidenum">
              <a:rPr lang="he-IL" smtClean="0"/>
              <a:t>‹#›</a:t>
            </a:fld>
            <a:endParaRPr lang="he-IL"/>
          </a:p>
        </p:txBody>
      </p:sp>
    </p:spTree>
    <p:extLst>
      <p:ext uri="{BB962C8B-B14F-4D97-AF65-F5344CB8AC3E}">
        <p14:creationId xmlns:p14="http://schemas.microsoft.com/office/powerpoint/2010/main" val="263570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4098"/>
            <a:ext cx="7886700" cy="99509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2040"/>
            <a:ext cx="3868340" cy="6185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80546"/>
            <a:ext cx="3868340"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2040"/>
            <a:ext cx="3887391" cy="6185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80546"/>
            <a:ext cx="3887391"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A5E742-20ED-413C-8E94-A2084C91B74D}" type="datetimeFigureOut">
              <a:rPr lang="he-IL" smtClean="0"/>
              <a:t>י"ז/כסלו/תשפ"ו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A6829DC-874E-42E3-B2B6-795A22D363BE}" type="slidenum">
              <a:rPr lang="he-IL" smtClean="0"/>
              <a:t>‹#›</a:t>
            </a:fld>
            <a:endParaRPr lang="he-IL"/>
          </a:p>
        </p:txBody>
      </p:sp>
    </p:spTree>
    <p:extLst>
      <p:ext uri="{BB962C8B-B14F-4D97-AF65-F5344CB8AC3E}">
        <p14:creationId xmlns:p14="http://schemas.microsoft.com/office/powerpoint/2010/main" val="157523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A5E742-20ED-413C-8E94-A2084C91B74D}" type="datetimeFigureOut">
              <a:rPr lang="he-IL" smtClean="0"/>
              <a:t>י"ז/כסלו/תשפ"ו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A6829DC-874E-42E3-B2B6-795A22D363BE}" type="slidenum">
              <a:rPr lang="he-IL" smtClean="0"/>
              <a:t>‹#›</a:t>
            </a:fld>
            <a:endParaRPr lang="he-IL"/>
          </a:p>
        </p:txBody>
      </p:sp>
    </p:spTree>
    <p:extLst>
      <p:ext uri="{BB962C8B-B14F-4D97-AF65-F5344CB8AC3E}">
        <p14:creationId xmlns:p14="http://schemas.microsoft.com/office/powerpoint/2010/main" val="21248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5E742-20ED-413C-8E94-A2084C91B74D}" type="datetimeFigureOut">
              <a:rPr lang="he-IL" smtClean="0"/>
              <a:t>י"ז/כסלו/תשפ"ו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A6829DC-874E-42E3-B2B6-795A22D363BE}" type="slidenum">
              <a:rPr lang="he-IL" smtClean="0"/>
              <a:t>‹#›</a:t>
            </a:fld>
            <a:endParaRPr lang="he-IL"/>
          </a:p>
        </p:txBody>
      </p:sp>
    </p:spTree>
    <p:extLst>
      <p:ext uri="{BB962C8B-B14F-4D97-AF65-F5344CB8AC3E}">
        <p14:creationId xmlns:p14="http://schemas.microsoft.com/office/powerpoint/2010/main" val="309959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218"/>
            <a:ext cx="2949178" cy="1201261"/>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1255"/>
            <a:ext cx="4629150" cy="365860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4479"/>
            <a:ext cx="2949178" cy="2861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CA5E742-20ED-413C-8E94-A2084C91B74D}" type="datetimeFigureOut">
              <a:rPr lang="he-IL" smtClean="0"/>
              <a:t>י"ז/כסלו/תשפ"ו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829DC-874E-42E3-B2B6-795A22D363BE}" type="slidenum">
              <a:rPr lang="he-IL" smtClean="0"/>
              <a:t>‹#›</a:t>
            </a:fld>
            <a:endParaRPr lang="he-IL"/>
          </a:p>
        </p:txBody>
      </p:sp>
    </p:spTree>
    <p:extLst>
      <p:ext uri="{BB962C8B-B14F-4D97-AF65-F5344CB8AC3E}">
        <p14:creationId xmlns:p14="http://schemas.microsoft.com/office/powerpoint/2010/main" val="8714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218"/>
            <a:ext cx="2949178" cy="1201261"/>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1255"/>
            <a:ext cx="4629150" cy="365860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4479"/>
            <a:ext cx="2949178" cy="2861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CA5E742-20ED-413C-8E94-A2084C91B74D}" type="datetimeFigureOut">
              <a:rPr lang="he-IL" smtClean="0"/>
              <a:t>י"ז/כסלו/תשפ"ו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829DC-874E-42E3-B2B6-795A22D363BE}" type="slidenum">
              <a:rPr lang="he-IL" smtClean="0"/>
              <a:t>‹#›</a:t>
            </a:fld>
            <a:endParaRPr lang="he-IL"/>
          </a:p>
        </p:txBody>
      </p:sp>
    </p:spTree>
    <p:extLst>
      <p:ext uri="{BB962C8B-B14F-4D97-AF65-F5344CB8AC3E}">
        <p14:creationId xmlns:p14="http://schemas.microsoft.com/office/powerpoint/2010/main" val="428752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098"/>
            <a:ext cx="7886700" cy="9950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70486"/>
            <a:ext cx="7886700" cy="32665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71678"/>
            <a:ext cx="2057400" cy="274097"/>
          </a:xfrm>
          <a:prstGeom prst="rect">
            <a:avLst/>
          </a:prstGeom>
        </p:spPr>
        <p:txBody>
          <a:bodyPr vert="horz" lIns="91440" tIns="45720" rIns="91440" bIns="45720" rtlCol="0" anchor="ctr"/>
          <a:lstStyle>
            <a:lvl1pPr algn="l">
              <a:defRPr sz="900">
                <a:solidFill>
                  <a:schemeClr val="tx1">
                    <a:tint val="75000"/>
                  </a:schemeClr>
                </a:solidFill>
              </a:defRPr>
            </a:lvl1pPr>
          </a:lstStyle>
          <a:p>
            <a:fld id="{8CA5E742-20ED-413C-8E94-A2084C91B74D}" type="datetimeFigureOut">
              <a:rPr lang="he-IL" smtClean="0"/>
              <a:t>י"ז/כסלו/תשפ"ו</a:t>
            </a:fld>
            <a:endParaRPr lang="he-IL"/>
          </a:p>
        </p:txBody>
      </p:sp>
      <p:sp>
        <p:nvSpPr>
          <p:cNvPr id="5" name="Footer Placeholder 4"/>
          <p:cNvSpPr>
            <a:spLocks noGrp="1"/>
          </p:cNvSpPr>
          <p:nvPr>
            <p:ph type="ftr" sz="quarter" idx="3"/>
          </p:nvPr>
        </p:nvSpPr>
        <p:spPr>
          <a:xfrm>
            <a:off x="3028950" y="4771678"/>
            <a:ext cx="3086100" cy="27409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4771678"/>
            <a:ext cx="2057400" cy="274097"/>
          </a:xfrm>
          <a:prstGeom prst="rect">
            <a:avLst/>
          </a:prstGeom>
        </p:spPr>
        <p:txBody>
          <a:bodyPr vert="horz" lIns="91440" tIns="45720" rIns="91440" bIns="45720" rtlCol="0" anchor="ctr"/>
          <a:lstStyle>
            <a:lvl1pPr algn="r">
              <a:defRPr sz="900">
                <a:solidFill>
                  <a:schemeClr val="tx1">
                    <a:tint val="75000"/>
                  </a:schemeClr>
                </a:solidFill>
              </a:defRPr>
            </a:lvl1pPr>
          </a:lstStyle>
          <a:p>
            <a:fld id="{1A6829DC-874E-42E3-B2B6-795A22D363BE}" type="slidenum">
              <a:rPr lang="he-IL" smtClean="0"/>
              <a:t>‹#›</a:t>
            </a:fld>
            <a:endParaRPr lang="he-IL"/>
          </a:p>
        </p:txBody>
      </p:sp>
    </p:spTree>
    <p:extLst>
      <p:ext uri="{BB962C8B-B14F-4D97-AF65-F5344CB8AC3E}">
        <p14:creationId xmlns:p14="http://schemas.microsoft.com/office/powerpoint/2010/main" val="1468023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7.sv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jpg"/><Relationship Id="rId7" Type="http://schemas.openxmlformats.org/officeDocument/2006/relationships/image" Target="../media/image19.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61.svg"/><Relationship Id="rId5" Type="http://schemas.openxmlformats.org/officeDocument/2006/relationships/image" Target="../media/image3.svg"/><Relationship Id="rId10" Type="http://schemas.openxmlformats.org/officeDocument/2006/relationships/image" Target="../media/image60.png"/><Relationship Id="rId4" Type="http://schemas.openxmlformats.org/officeDocument/2006/relationships/image" Target="../media/image2.png"/><Relationship Id="rId9" Type="http://schemas.openxmlformats.org/officeDocument/2006/relationships/image" Target="../media/image59.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9.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5.svg"/><Relationship Id="rId10" Type="http://schemas.openxmlformats.org/officeDocument/2006/relationships/image" Target="../media/image69.png"/><Relationship Id="rId4" Type="http://schemas.openxmlformats.org/officeDocument/2006/relationships/image" Target="../media/image4.png"/><Relationship Id="rId9" Type="http://schemas.openxmlformats.org/officeDocument/2006/relationships/image" Target="../media/image68.jpeg"/></Relationships>
</file>

<file path=ppt/slides/_rels/slide14.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4.svg"/><Relationship Id="rId7" Type="http://schemas.openxmlformats.org/officeDocument/2006/relationships/image" Target="../media/image70.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73.svg"/><Relationship Id="rId7"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5.svg"/><Relationship Id="rId4" Type="http://schemas.openxmlformats.org/officeDocument/2006/relationships/image" Target="../media/image74.png"/><Relationship Id="rId9" Type="http://schemas.openxmlformats.org/officeDocument/2006/relationships/image" Target="../media/image77.pn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79.png"/><Relationship Id="rId3" Type="http://schemas.openxmlformats.org/officeDocument/2006/relationships/image" Target="../media/image1.jpg"/><Relationship Id="rId7" Type="http://schemas.openxmlformats.org/officeDocument/2006/relationships/image" Target="../media/image19.svg"/><Relationship Id="rId12" Type="http://schemas.openxmlformats.org/officeDocument/2006/relationships/image" Target="../media/image7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61.svg"/><Relationship Id="rId5" Type="http://schemas.openxmlformats.org/officeDocument/2006/relationships/image" Target="../media/image3.svg"/><Relationship Id="rId10" Type="http://schemas.openxmlformats.org/officeDocument/2006/relationships/image" Target="../media/image60.png"/><Relationship Id="rId4" Type="http://schemas.openxmlformats.org/officeDocument/2006/relationships/image" Target="../media/image2.png"/><Relationship Id="rId9" Type="http://schemas.openxmlformats.org/officeDocument/2006/relationships/image" Target="../media/image59.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2.sv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image" Target="../media/image3.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6.sv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4.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hyperlink" Target="https://link.springer.com/journal/284" TargetMode="External"/><Relationship Id="rId4" Type="http://schemas.openxmlformats.org/officeDocument/2006/relationships/image" Target="../media/image3.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4.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2.png"/><Relationship Id="rId21" Type="http://schemas.openxmlformats.org/officeDocument/2006/relationships/image" Target="../media/image26.png"/><Relationship Id="rId7" Type="http://schemas.openxmlformats.org/officeDocument/2006/relationships/image" Target="../media/image6.png"/><Relationship Id="rId12" Type="http://schemas.openxmlformats.org/officeDocument/2006/relationships/image" Target="../media/image16.sv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1.jpg"/><Relationship Id="rId16" Type="http://schemas.openxmlformats.org/officeDocument/2006/relationships/image" Target="../media/image21.png"/><Relationship Id="rId20" Type="http://schemas.openxmlformats.org/officeDocument/2006/relationships/image" Target="../media/image25.svg"/><Relationship Id="rId29"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5.png"/><Relationship Id="rId24" Type="http://schemas.openxmlformats.org/officeDocument/2006/relationships/image" Target="../media/image29.png"/><Relationship Id="rId5" Type="http://schemas.openxmlformats.org/officeDocument/2006/relationships/image" Target="../media/image4.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8.png"/><Relationship Id="rId19" Type="http://schemas.openxmlformats.org/officeDocument/2006/relationships/image" Target="../media/image24.png"/><Relationship Id="rId4" Type="http://schemas.openxmlformats.org/officeDocument/2006/relationships/image" Target="../media/image3.svg"/><Relationship Id="rId9" Type="http://schemas.openxmlformats.org/officeDocument/2006/relationships/image" Target="../media/image10.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svg"/><Relationship Id="rId30"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5.sv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5.sv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png"/><Relationship Id="rId16" Type="http://schemas.openxmlformats.org/officeDocument/2006/relationships/image" Target="../media/image55.sv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sv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 water with white and blue ripples&#10;&#10;Description automatically generated">
            <a:extLst>
              <a:ext uri="{FF2B5EF4-FFF2-40B4-BE49-F238E27FC236}">
                <a16:creationId xmlns:a16="http://schemas.microsoft.com/office/drawing/2014/main" id="{2A0FDFC8-36C5-230B-F472-A61F3083C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
            <a:ext cx="9144000" cy="5759740"/>
          </a:xfrm>
          <a:prstGeom prst="rect">
            <a:avLst/>
          </a:prstGeom>
        </p:spPr>
      </p:pic>
      <p:pic>
        <p:nvPicPr>
          <p:cNvPr id="12" name="Graphic 11">
            <a:extLst>
              <a:ext uri="{FF2B5EF4-FFF2-40B4-BE49-F238E27FC236}">
                <a16:creationId xmlns:a16="http://schemas.microsoft.com/office/drawing/2014/main" id="{974544C5-9552-CE21-DE2F-0207525199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5630" y="-1927115"/>
            <a:ext cx="9144000" cy="9112740"/>
          </a:xfrm>
          <a:prstGeom prst="rect">
            <a:avLst/>
          </a:prstGeom>
        </p:spPr>
      </p:pic>
      <p:pic>
        <p:nvPicPr>
          <p:cNvPr id="29" name="Graphic 28">
            <a:extLst>
              <a:ext uri="{FF2B5EF4-FFF2-40B4-BE49-F238E27FC236}">
                <a16:creationId xmlns:a16="http://schemas.microsoft.com/office/drawing/2014/main" id="{47AAAD8B-C450-5A70-43EE-B4EC233086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0584" y="-742299"/>
            <a:ext cx="6822831" cy="7118836"/>
          </a:xfrm>
          <a:prstGeom prst="rect">
            <a:avLst/>
          </a:prstGeom>
        </p:spPr>
      </p:pic>
      <p:pic>
        <p:nvPicPr>
          <p:cNvPr id="23" name="Graphic 22">
            <a:extLst>
              <a:ext uri="{FF2B5EF4-FFF2-40B4-BE49-F238E27FC236}">
                <a16:creationId xmlns:a16="http://schemas.microsoft.com/office/drawing/2014/main" id="{C015CFA2-CAEF-7011-F34B-A0F1322102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11483" y="613614"/>
            <a:ext cx="3921034" cy="3921034"/>
          </a:xfrm>
          <a:prstGeom prst="rect">
            <a:avLst/>
          </a:prstGeom>
        </p:spPr>
      </p:pic>
      <p:sp>
        <p:nvSpPr>
          <p:cNvPr id="27" name="TextBox 26">
            <a:extLst>
              <a:ext uri="{FF2B5EF4-FFF2-40B4-BE49-F238E27FC236}">
                <a16:creationId xmlns:a16="http://schemas.microsoft.com/office/drawing/2014/main" id="{360042D0-FF88-9297-C4A2-B9B5E6A68C28}"/>
              </a:ext>
            </a:extLst>
          </p:cNvPr>
          <p:cNvSpPr txBox="1"/>
          <p:nvPr/>
        </p:nvSpPr>
        <p:spPr>
          <a:xfrm>
            <a:off x="1588763" y="5020459"/>
            <a:ext cx="5577840" cy="523220"/>
          </a:xfrm>
          <a:prstGeom prst="rect">
            <a:avLst/>
          </a:prstGeom>
          <a:noFill/>
        </p:spPr>
        <p:txBody>
          <a:bodyPr wrap="square" rtlCol="1">
            <a:spAutoFit/>
          </a:bodyPr>
          <a:lstStyle/>
          <a:p>
            <a:pPr algn="ctr"/>
            <a:r>
              <a:rPr lang="en-US" sz="1400" dirty="0">
                <a:solidFill>
                  <a:schemeClr val="bg1"/>
                </a:solidFill>
                <a:latin typeface="+mj-lt"/>
              </a:rPr>
              <a:t>www.coppter.co.il</a:t>
            </a:r>
          </a:p>
          <a:p>
            <a:pPr algn="ctr"/>
            <a:r>
              <a:rPr lang="en-US" sz="1400" dirty="0">
                <a:solidFill>
                  <a:schemeClr val="bg1"/>
                </a:solidFill>
                <a:latin typeface="+mj-lt"/>
              </a:rPr>
              <a:t>magal@coppter.co.il</a:t>
            </a:r>
            <a:endParaRPr lang="he-IL" sz="1400" dirty="0">
              <a:solidFill>
                <a:schemeClr val="bg1"/>
              </a:solidFill>
              <a:latin typeface="+mj-lt"/>
            </a:endParaRPr>
          </a:p>
        </p:txBody>
      </p:sp>
      <p:sp>
        <p:nvSpPr>
          <p:cNvPr id="10" name="תיבת טקסט 9">
            <a:extLst>
              <a:ext uri="{FF2B5EF4-FFF2-40B4-BE49-F238E27FC236}">
                <a16:creationId xmlns:a16="http://schemas.microsoft.com/office/drawing/2014/main" id="{923B1297-A5A9-422D-ADA2-C861468D7594}"/>
              </a:ext>
            </a:extLst>
          </p:cNvPr>
          <p:cNvSpPr txBox="1"/>
          <p:nvPr/>
        </p:nvSpPr>
        <p:spPr>
          <a:xfrm>
            <a:off x="2091683" y="4090445"/>
            <a:ext cx="4572000" cy="923330"/>
          </a:xfrm>
          <a:prstGeom prst="rect">
            <a:avLst/>
          </a:prstGeom>
          <a:noFill/>
        </p:spPr>
        <p:txBody>
          <a:bodyPr wrap="square">
            <a:spAutoFit/>
          </a:bodyPr>
          <a:lstStyle/>
          <a:p>
            <a:pPr algn="ctr"/>
            <a:r>
              <a:rPr lang="en-US" sz="1800" b="1" dirty="0">
                <a:solidFill>
                  <a:schemeClr val="bg1"/>
                </a:solidFill>
                <a:latin typeface="+mj-lt"/>
                <a:cs typeface="+mj-cs"/>
              </a:rPr>
              <a:t>A new era </a:t>
            </a:r>
          </a:p>
          <a:p>
            <a:pPr algn="ctr"/>
            <a:r>
              <a:rPr lang="en-US" sz="1800" b="1" dirty="0">
                <a:solidFill>
                  <a:schemeClr val="bg1"/>
                </a:solidFill>
                <a:latin typeface="+mj-lt"/>
                <a:cs typeface="+mj-cs"/>
              </a:rPr>
              <a:t>of </a:t>
            </a:r>
            <a:r>
              <a:rPr lang="en-US" sz="1800" b="1" dirty="0">
                <a:solidFill>
                  <a:schemeClr val="bg1"/>
                </a:solidFill>
                <a:cs typeface="+mj-cs"/>
              </a:rPr>
              <a:t>environmentally friendly</a:t>
            </a:r>
            <a:r>
              <a:rPr lang="en-US" sz="1800" b="1" dirty="0">
                <a:solidFill>
                  <a:schemeClr val="bg1"/>
                </a:solidFill>
                <a:latin typeface="+mj-lt"/>
                <a:cs typeface="+mj-cs"/>
              </a:rPr>
              <a:t>&amp;</a:t>
            </a:r>
            <a:r>
              <a:rPr lang="en-US" sz="1800" b="1" dirty="0">
                <a:solidFill>
                  <a:schemeClr val="bg1"/>
                </a:solidFill>
                <a:cs typeface="+mj-cs"/>
              </a:rPr>
              <a:t> chlorine-free Safe </a:t>
            </a:r>
            <a:r>
              <a:rPr lang="en-US" sz="1800" b="1" dirty="0">
                <a:solidFill>
                  <a:schemeClr val="bg1"/>
                </a:solidFill>
                <a:latin typeface="+mj-lt"/>
                <a:cs typeface="+mj-cs"/>
              </a:rPr>
              <a:t>Water</a:t>
            </a:r>
            <a:endParaRPr lang="he-IL" sz="1800" b="1" dirty="0">
              <a:solidFill>
                <a:schemeClr val="bg1"/>
              </a:solidFill>
              <a:latin typeface="+mj-lt"/>
              <a:cs typeface="+mj-cs"/>
            </a:endParaRPr>
          </a:p>
        </p:txBody>
      </p:sp>
      <p:grpSp>
        <p:nvGrpSpPr>
          <p:cNvPr id="2" name="קבוצה 1">
            <a:extLst>
              <a:ext uri="{FF2B5EF4-FFF2-40B4-BE49-F238E27FC236}">
                <a16:creationId xmlns:a16="http://schemas.microsoft.com/office/drawing/2014/main" id="{B87BA522-627F-459B-8EE0-7A57CA632D40}"/>
              </a:ext>
            </a:extLst>
          </p:cNvPr>
          <p:cNvGrpSpPr/>
          <p:nvPr/>
        </p:nvGrpSpPr>
        <p:grpSpPr>
          <a:xfrm>
            <a:off x="1839286" y="918259"/>
            <a:ext cx="5465425" cy="3221491"/>
            <a:chOff x="1839286" y="918259"/>
            <a:chExt cx="5465425" cy="3221491"/>
          </a:xfrm>
        </p:grpSpPr>
        <p:pic>
          <p:nvPicPr>
            <p:cNvPr id="3" name="תמונה 2">
              <a:extLst>
                <a:ext uri="{FF2B5EF4-FFF2-40B4-BE49-F238E27FC236}">
                  <a16:creationId xmlns:a16="http://schemas.microsoft.com/office/drawing/2014/main" id="{DF427456-F71C-434B-942F-0DAF8872B61B}"/>
                </a:ext>
              </a:extLst>
            </p:cNvPr>
            <p:cNvPicPr>
              <a:picLocks noChangeAspect="1"/>
            </p:cNvPicPr>
            <p:nvPr/>
          </p:nvPicPr>
          <p:blipFill>
            <a:blip r:embed="rId9"/>
            <a:stretch>
              <a:fillRect/>
            </a:stretch>
          </p:blipFill>
          <p:spPr>
            <a:xfrm>
              <a:off x="1839286" y="918259"/>
              <a:ext cx="5465425" cy="3221491"/>
            </a:xfrm>
            <a:prstGeom prst="rect">
              <a:avLst/>
            </a:prstGeom>
          </p:spPr>
        </p:pic>
        <p:pic>
          <p:nvPicPr>
            <p:cNvPr id="9" name="Picture 4">
              <a:extLst>
                <a:ext uri="{FF2B5EF4-FFF2-40B4-BE49-F238E27FC236}">
                  <a16:creationId xmlns:a16="http://schemas.microsoft.com/office/drawing/2014/main" id="{77EBF0BD-2370-468E-A30F-54A567CB6A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00090" y="2289438"/>
              <a:ext cx="2179435" cy="433135"/>
            </a:xfrm>
            <a:prstGeom prst="rect">
              <a:avLst/>
            </a:prstGeom>
            <a:solidFill>
              <a:schemeClr val="bg1"/>
            </a:solidFill>
          </p:spPr>
        </p:pic>
      </p:grpSp>
      <p:sp>
        <p:nvSpPr>
          <p:cNvPr id="4" name="מלבן 3">
            <a:extLst>
              <a:ext uri="{FF2B5EF4-FFF2-40B4-BE49-F238E27FC236}">
                <a16:creationId xmlns:a16="http://schemas.microsoft.com/office/drawing/2014/main" id="{6CD4330E-2986-4731-99F2-87B1733C5ADF}"/>
              </a:ext>
            </a:extLst>
          </p:cNvPr>
          <p:cNvSpPr/>
          <p:nvPr/>
        </p:nvSpPr>
        <p:spPr>
          <a:xfrm>
            <a:off x="1035149" y="85183"/>
            <a:ext cx="7018588"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Wastewater &amp; reservoir</a:t>
            </a:r>
          </a:p>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he-I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26568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raphic 8">
            <a:extLst>
              <a:ext uri="{FF2B5EF4-FFF2-40B4-BE49-F238E27FC236}">
                <a16:creationId xmlns:a16="http://schemas.microsoft.com/office/drawing/2014/main" id="{B83D368D-93F2-1712-BA4C-931C0C46A5FF}"/>
              </a:ext>
            </a:extLst>
          </p:cNvPr>
          <p:cNvSpPr/>
          <p:nvPr/>
        </p:nvSpPr>
        <p:spPr>
          <a:xfrm>
            <a:off x="4229" y="2380"/>
            <a:ext cx="9135542" cy="5143502"/>
          </a:xfrm>
          <a:custGeom>
            <a:avLst/>
            <a:gdLst>
              <a:gd name="connsiteX0" fmla="*/ 0 w 9144000"/>
              <a:gd name="connsiteY0" fmla="*/ 0 h 5140147"/>
              <a:gd name="connsiteX1" fmla="*/ 9144000 w 9144000"/>
              <a:gd name="connsiteY1" fmla="*/ 0 h 5140147"/>
              <a:gd name="connsiteX2" fmla="*/ 9144000 w 9144000"/>
              <a:gd name="connsiteY2" fmla="*/ 5140148 h 5140147"/>
              <a:gd name="connsiteX3" fmla="*/ 0 w 9144000"/>
              <a:gd name="connsiteY3" fmla="*/ 5140148 h 5140147"/>
            </a:gdLst>
            <a:ahLst/>
            <a:cxnLst>
              <a:cxn ang="0">
                <a:pos x="connsiteX0" y="connsiteY0"/>
              </a:cxn>
              <a:cxn ang="0">
                <a:pos x="connsiteX1" y="connsiteY1"/>
              </a:cxn>
              <a:cxn ang="0">
                <a:pos x="connsiteX2" y="connsiteY2"/>
              </a:cxn>
              <a:cxn ang="0">
                <a:pos x="connsiteX3" y="connsiteY3"/>
              </a:cxn>
            </a:cxnLst>
            <a:rect l="l" t="t" r="r" b="b"/>
            <a:pathLst>
              <a:path w="9144000" h="5140147">
                <a:moveTo>
                  <a:pt x="0" y="0"/>
                </a:moveTo>
                <a:lnTo>
                  <a:pt x="9144000" y="0"/>
                </a:lnTo>
                <a:lnTo>
                  <a:pt x="9144000" y="5140148"/>
                </a:lnTo>
                <a:lnTo>
                  <a:pt x="0" y="5140148"/>
                </a:lnTo>
                <a:close/>
              </a:path>
            </a:pathLst>
          </a:custGeom>
          <a:solidFill>
            <a:srgbClr val="05A6CC"/>
          </a:solidFill>
          <a:ln w="12700" cap="flat">
            <a:noFill/>
            <a:prstDash val="solid"/>
            <a:miter/>
          </a:ln>
        </p:spPr>
        <p:txBody>
          <a:bodyPr rtlCol="1" anchor="ctr"/>
          <a:lstStyle/>
          <a:p>
            <a:endParaRPr lang="he-IL" sz="1799"/>
          </a:p>
        </p:txBody>
      </p:sp>
      <p:sp>
        <p:nvSpPr>
          <p:cNvPr id="2" name="Rectangle 1">
            <a:extLst>
              <a:ext uri="{FF2B5EF4-FFF2-40B4-BE49-F238E27FC236}">
                <a16:creationId xmlns:a16="http://schemas.microsoft.com/office/drawing/2014/main" id="{188DDB39-F229-7CF8-271D-38F740E3D1DF}"/>
              </a:ext>
            </a:extLst>
          </p:cNvPr>
          <p:cNvSpPr/>
          <p:nvPr/>
        </p:nvSpPr>
        <p:spPr>
          <a:xfrm>
            <a:off x="4230" y="2382"/>
            <a:ext cx="9135542" cy="5143501"/>
          </a:xfrm>
          <a:prstGeom prst="rect">
            <a:avLst/>
          </a:prstGeom>
          <a:gradFill flip="none" rotWithShape="1">
            <a:gsLst>
              <a:gs pos="0">
                <a:srgbClr val="C7C7C7">
                  <a:alpha val="30000"/>
                </a:srgbClr>
              </a:gs>
              <a:gs pos="100000">
                <a:sysClr val="window" lastClr="FFFFFF">
                  <a:alpha val="0"/>
                </a:sysClr>
              </a:gs>
            </a:gsLst>
            <a:lin ang="0" scaled="1"/>
            <a:tileRect/>
          </a:gradFill>
          <a:ln w="12700" cap="flat" cmpd="sng" algn="ctr">
            <a:noFill/>
            <a:prstDash val="solid"/>
            <a:miter lim="800000"/>
          </a:ln>
          <a:effectLst/>
        </p:spPr>
        <p:txBody>
          <a:bodyPr rtlCol="1" anchor="ctr"/>
          <a:lstStyle/>
          <a:p>
            <a:pPr algn="ctr" defTabSz="913554">
              <a:defRPr/>
            </a:pPr>
            <a:endParaRPr lang="he-IL" sz="1799" kern="0" dirty="0">
              <a:solidFill>
                <a:prstClr val="white"/>
              </a:solidFill>
              <a:latin typeface="Calibri" panose="020F0502020204030204"/>
              <a:cs typeface="Arial" panose="020B0604020202020204" pitchFamily="34" charset="0"/>
            </a:endParaRPr>
          </a:p>
        </p:txBody>
      </p:sp>
      <p:pic>
        <p:nvPicPr>
          <p:cNvPr id="4" name="Graphic 3">
            <a:extLst>
              <a:ext uri="{FF2B5EF4-FFF2-40B4-BE49-F238E27FC236}">
                <a16:creationId xmlns:a16="http://schemas.microsoft.com/office/drawing/2014/main" id="{3DC99E07-A611-9DB1-97A8-4436FC0A4E83}"/>
              </a:ext>
            </a:extLst>
          </p:cNvPr>
          <p:cNvPicPr/>
          <p:nvPr/>
        </p:nvPicPr>
        <p:blipFill>
          <a:blip r:embed="rId2">
            <a:extLst>
              <a:ext uri="{96DAC541-7B7A-43D3-8B79-37D633B846F1}">
                <asvg:svgBlip xmlns:asvg="http://schemas.microsoft.com/office/drawing/2016/SVG/main" r:embed="rId3"/>
              </a:ext>
            </a:extLst>
          </a:blip>
          <a:stretch>
            <a:fillRect/>
          </a:stretch>
        </p:blipFill>
        <p:spPr>
          <a:xfrm>
            <a:off x="1015875" y="-981995"/>
            <a:ext cx="7112251" cy="7112251"/>
          </a:xfrm>
          <a:prstGeom prst="rect">
            <a:avLst/>
          </a:prstGeom>
        </p:spPr>
      </p:pic>
      <p:sp>
        <p:nvSpPr>
          <p:cNvPr id="3" name="TextBox 2">
            <a:extLst>
              <a:ext uri="{FF2B5EF4-FFF2-40B4-BE49-F238E27FC236}">
                <a16:creationId xmlns:a16="http://schemas.microsoft.com/office/drawing/2014/main" id="{F40594C4-A21D-BB96-57E5-5BBC89DF4774}"/>
              </a:ext>
            </a:extLst>
          </p:cNvPr>
          <p:cNvSpPr txBox="1"/>
          <p:nvPr/>
        </p:nvSpPr>
        <p:spPr>
          <a:xfrm>
            <a:off x="1531976" y="168343"/>
            <a:ext cx="6075135" cy="1476430"/>
          </a:xfrm>
          <a:prstGeom prst="rect">
            <a:avLst/>
          </a:prstGeom>
          <a:noFill/>
        </p:spPr>
        <p:txBody>
          <a:bodyPr wrap="square" rtlCol="1">
            <a:spAutoFit/>
          </a:bodyPr>
          <a:lstStyle/>
          <a:p>
            <a:pPr algn="ctr"/>
            <a:r>
              <a:rPr lang="en-GB" sz="2997" b="1" dirty="0">
                <a:solidFill>
                  <a:schemeClr val="bg1"/>
                </a:solidFill>
                <a:latin typeface="Calibri" panose="020F0502020204030204"/>
              </a:rPr>
              <a:t>COPPTER VS. COMPETITORS</a:t>
            </a:r>
          </a:p>
          <a:p>
            <a:pPr algn="ctr"/>
            <a:r>
              <a:rPr lang="en-US" sz="1500" b="1" dirty="0">
                <a:solidFill>
                  <a:schemeClr val="bg1"/>
                </a:solidFill>
              </a:rPr>
              <a:t>Wastewater</a:t>
            </a:r>
          </a:p>
          <a:p>
            <a:pPr algn="ctr"/>
            <a:r>
              <a:rPr lang="en-US" sz="1500" b="1" dirty="0">
                <a:solidFill>
                  <a:schemeClr val="bg1"/>
                </a:solidFill>
              </a:rPr>
              <a:t>Tertiary treatment</a:t>
            </a:r>
          </a:p>
          <a:p>
            <a:pPr algn="ctr"/>
            <a:endParaRPr lang="he-IL" sz="2997" b="1" dirty="0">
              <a:solidFill>
                <a:schemeClr val="bg1"/>
              </a:solidFill>
              <a:latin typeface="Calibri" panose="020F0502020204030204"/>
            </a:endParaRPr>
          </a:p>
        </p:txBody>
      </p:sp>
      <p:pic>
        <p:nvPicPr>
          <p:cNvPr id="42" name="Graphic 41">
            <a:extLst>
              <a:ext uri="{FF2B5EF4-FFF2-40B4-BE49-F238E27FC236}">
                <a16:creationId xmlns:a16="http://schemas.microsoft.com/office/drawing/2014/main" id="{11A0D368-44F5-CFA0-0452-A4CD1E5E08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4084" y="1181100"/>
            <a:ext cx="8018989" cy="3451211"/>
          </a:xfrm>
          <a:prstGeom prst="rect">
            <a:avLst/>
          </a:prstGeom>
        </p:spPr>
      </p:pic>
      <p:grpSp>
        <p:nvGrpSpPr>
          <p:cNvPr id="44" name="Group 43">
            <a:extLst>
              <a:ext uri="{FF2B5EF4-FFF2-40B4-BE49-F238E27FC236}">
                <a16:creationId xmlns:a16="http://schemas.microsoft.com/office/drawing/2014/main" id="{F9205063-FDFE-619D-1645-3DAB76A559C4}"/>
              </a:ext>
            </a:extLst>
          </p:cNvPr>
          <p:cNvGrpSpPr/>
          <p:nvPr/>
        </p:nvGrpSpPr>
        <p:grpSpPr>
          <a:xfrm>
            <a:off x="2170659" y="1893345"/>
            <a:ext cx="6412415" cy="2646934"/>
            <a:chOff x="2168434" y="1892714"/>
            <a:chExt cx="6418353" cy="2649384"/>
          </a:xfrm>
        </p:grpSpPr>
        <p:sp>
          <p:nvSpPr>
            <p:cNvPr id="16" name="TextBox 15">
              <a:extLst>
                <a:ext uri="{FF2B5EF4-FFF2-40B4-BE49-F238E27FC236}">
                  <a16:creationId xmlns:a16="http://schemas.microsoft.com/office/drawing/2014/main" id="{38835EF7-45A4-2121-9E21-7205928E7478}"/>
                </a:ext>
              </a:extLst>
            </p:cNvPr>
            <p:cNvSpPr txBox="1"/>
            <p:nvPr/>
          </p:nvSpPr>
          <p:spPr>
            <a:xfrm>
              <a:off x="2168434" y="1892714"/>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3,000$</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C296C179-DBC8-78F2-5747-14056AF9D5FE}"/>
                </a:ext>
              </a:extLst>
            </p:cNvPr>
            <p:cNvSpPr txBox="1"/>
            <p:nvPr/>
          </p:nvSpPr>
          <p:spPr>
            <a:xfrm>
              <a:off x="2168434" y="2464173"/>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0.2 </a:t>
              </a:r>
              <a:r>
                <a:rPr lang="en-GB" sz="1399" dirty="0" err="1">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KWh</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48ACF52F-8626-C159-D383-C22A8562D82F}"/>
                </a:ext>
              </a:extLst>
            </p:cNvPr>
            <p:cNvSpPr txBox="1"/>
            <p:nvPr/>
          </p:nvSpPr>
          <p:spPr>
            <a:xfrm>
              <a:off x="2168434" y="3040302"/>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4K$</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0E93924E-63ED-0E17-B6D3-377713157447}"/>
                </a:ext>
              </a:extLst>
            </p:cNvPr>
            <p:cNvSpPr txBox="1"/>
            <p:nvPr/>
          </p:nvSpPr>
          <p:spPr>
            <a:xfrm>
              <a:off x="2168434" y="3615817"/>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Toxic</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E45E7CF6-39B1-AB44-8D6D-4C53F8630AA5}"/>
                </a:ext>
              </a:extLst>
            </p:cNvPr>
            <p:cNvSpPr txBox="1"/>
            <p:nvPr/>
          </p:nvSpPr>
          <p:spPr>
            <a:xfrm>
              <a:off x="2168434" y="4172552"/>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Yes</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1" name="TextBox 20">
              <a:extLst>
                <a:ext uri="{FF2B5EF4-FFF2-40B4-BE49-F238E27FC236}">
                  <a16:creationId xmlns:a16="http://schemas.microsoft.com/office/drawing/2014/main" id="{08055393-EADB-CAD0-3EEB-5C050A09E10B}"/>
                </a:ext>
              </a:extLst>
            </p:cNvPr>
            <p:cNvSpPr txBox="1"/>
            <p:nvPr/>
          </p:nvSpPr>
          <p:spPr>
            <a:xfrm>
              <a:off x="3766388" y="1892714"/>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12,000$</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9DAE00D6-7D7D-07B5-9D11-702E5D839120}"/>
                </a:ext>
              </a:extLst>
            </p:cNvPr>
            <p:cNvSpPr txBox="1"/>
            <p:nvPr/>
          </p:nvSpPr>
          <p:spPr>
            <a:xfrm>
              <a:off x="3766388" y="2464173"/>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8 </a:t>
              </a:r>
              <a:r>
                <a:rPr lang="en-GB" sz="1399" dirty="0" err="1">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KWh</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3" name="TextBox 22">
              <a:extLst>
                <a:ext uri="{FF2B5EF4-FFF2-40B4-BE49-F238E27FC236}">
                  <a16:creationId xmlns:a16="http://schemas.microsoft.com/office/drawing/2014/main" id="{1EEF8E10-EF60-AA3B-6F31-44D15118503A}"/>
                </a:ext>
              </a:extLst>
            </p:cNvPr>
            <p:cNvSpPr txBox="1"/>
            <p:nvPr/>
          </p:nvSpPr>
          <p:spPr>
            <a:xfrm>
              <a:off x="3766388" y="3040302"/>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11K$</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4" name="TextBox 23">
              <a:extLst>
                <a:ext uri="{FF2B5EF4-FFF2-40B4-BE49-F238E27FC236}">
                  <a16:creationId xmlns:a16="http://schemas.microsoft.com/office/drawing/2014/main" id="{0EE75EC0-D9B9-EED5-071E-65D8EDA695F9}"/>
                </a:ext>
              </a:extLst>
            </p:cNvPr>
            <p:cNvSpPr txBox="1"/>
            <p:nvPr/>
          </p:nvSpPr>
          <p:spPr>
            <a:xfrm>
              <a:off x="3766388" y="3615817"/>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Ultraviolet radiation</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9A0FB770-81CD-C994-DEA7-DECAB60409AB}"/>
                </a:ext>
              </a:extLst>
            </p:cNvPr>
            <p:cNvSpPr txBox="1"/>
            <p:nvPr/>
          </p:nvSpPr>
          <p:spPr>
            <a:xfrm>
              <a:off x="3766388" y="4172552"/>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No</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6" name="TextBox 25">
              <a:extLst>
                <a:ext uri="{FF2B5EF4-FFF2-40B4-BE49-F238E27FC236}">
                  <a16:creationId xmlns:a16="http://schemas.microsoft.com/office/drawing/2014/main" id="{0CE60080-1419-0CA6-1E00-2B0C9507A93E}"/>
                </a:ext>
              </a:extLst>
            </p:cNvPr>
            <p:cNvSpPr txBox="1"/>
            <p:nvPr/>
          </p:nvSpPr>
          <p:spPr>
            <a:xfrm>
              <a:off x="5375154" y="1892714"/>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17,000$</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7" name="TextBox 26">
              <a:extLst>
                <a:ext uri="{FF2B5EF4-FFF2-40B4-BE49-F238E27FC236}">
                  <a16:creationId xmlns:a16="http://schemas.microsoft.com/office/drawing/2014/main" id="{87D1F532-CB28-A6B6-4351-37FD23BC97DB}"/>
                </a:ext>
              </a:extLst>
            </p:cNvPr>
            <p:cNvSpPr txBox="1"/>
            <p:nvPr/>
          </p:nvSpPr>
          <p:spPr>
            <a:xfrm>
              <a:off x="5375154" y="2464173"/>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6 </a:t>
              </a:r>
              <a:r>
                <a:rPr lang="en-GB" sz="1399" dirty="0" err="1">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KWh</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8" name="TextBox 27">
              <a:extLst>
                <a:ext uri="{FF2B5EF4-FFF2-40B4-BE49-F238E27FC236}">
                  <a16:creationId xmlns:a16="http://schemas.microsoft.com/office/drawing/2014/main" id="{E6505D8E-B8DC-5E67-B507-DD51EFAB1962}"/>
                </a:ext>
              </a:extLst>
            </p:cNvPr>
            <p:cNvSpPr txBox="1"/>
            <p:nvPr/>
          </p:nvSpPr>
          <p:spPr>
            <a:xfrm>
              <a:off x="5375154" y="3040302"/>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8K$</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9" name="TextBox 28">
              <a:extLst>
                <a:ext uri="{FF2B5EF4-FFF2-40B4-BE49-F238E27FC236}">
                  <a16:creationId xmlns:a16="http://schemas.microsoft.com/office/drawing/2014/main" id="{E5F8E00F-CBDF-3739-1A24-437CCEA7B6BB}"/>
                </a:ext>
              </a:extLst>
            </p:cNvPr>
            <p:cNvSpPr txBox="1"/>
            <p:nvPr/>
          </p:nvSpPr>
          <p:spPr>
            <a:xfrm>
              <a:off x="5375154" y="3615817"/>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Toxic</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0" name="TextBox 29">
              <a:extLst>
                <a:ext uri="{FF2B5EF4-FFF2-40B4-BE49-F238E27FC236}">
                  <a16:creationId xmlns:a16="http://schemas.microsoft.com/office/drawing/2014/main" id="{F17E57E1-4BC0-82BC-D2D3-38E15FF8ADA8}"/>
                </a:ext>
              </a:extLst>
            </p:cNvPr>
            <p:cNvSpPr txBox="1"/>
            <p:nvPr/>
          </p:nvSpPr>
          <p:spPr>
            <a:xfrm>
              <a:off x="5375154" y="4172552"/>
              <a:ext cx="1611224" cy="307933"/>
            </a:xfrm>
            <a:prstGeom prst="rect">
              <a:avLst/>
            </a:prstGeom>
            <a:noFill/>
          </p:spPr>
          <p:txBody>
            <a:bodyPr wrap="square" rtlCol="1">
              <a:spAutoFit/>
            </a:bodyPr>
            <a:lstStyle/>
            <a:p>
              <a:pPr algn="ctr"/>
              <a:r>
                <a:rPr lang="en-GB"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Yes</a:t>
              </a:r>
              <a:endParaRPr lang="he-IL" sz="1399"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1" name="TextBox 30">
              <a:extLst>
                <a:ext uri="{FF2B5EF4-FFF2-40B4-BE49-F238E27FC236}">
                  <a16:creationId xmlns:a16="http://schemas.microsoft.com/office/drawing/2014/main" id="{F1DA37DB-1FAE-B2C4-1591-1F9889235BB7}"/>
                </a:ext>
              </a:extLst>
            </p:cNvPr>
            <p:cNvSpPr txBox="1"/>
            <p:nvPr/>
          </p:nvSpPr>
          <p:spPr>
            <a:xfrm>
              <a:off x="6975563" y="1892714"/>
              <a:ext cx="1611224" cy="369546"/>
            </a:xfrm>
            <a:prstGeom prst="rect">
              <a:avLst/>
            </a:prstGeom>
            <a:noFill/>
          </p:spPr>
          <p:txBody>
            <a:bodyPr wrap="square" rtlCol="1">
              <a:spAutoFit/>
            </a:bodyPr>
            <a:lstStyle/>
            <a:p>
              <a:pPr algn="ctr"/>
              <a:r>
                <a:rPr lang="en-GB" sz="1799"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9,100$</a:t>
              </a:r>
              <a:endParaRPr lang="he-IL" sz="1799"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FC10D31C-28D5-6E22-D8A3-894697FA2726}"/>
                </a:ext>
              </a:extLst>
            </p:cNvPr>
            <p:cNvSpPr txBox="1"/>
            <p:nvPr/>
          </p:nvSpPr>
          <p:spPr>
            <a:xfrm>
              <a:off x="6975563" y="2464173"/>
              <a:ext cx="1611224" cy="369546"/>
            </a:xfrm>
            <a:prstGeom prst="rect">
              <a:avLst/>
            </a:prstGeom>
            <a:noFill/>
          </p:spPr>
          <p:txBody>
            <a:bodyPr wrap="square" rtlCol="1">
              <a:spAutoFit/>
            </a:bodyPr>
            <a:lstStyle/>
            <a:p>
              <a:pPr algn="ctr"/>
              <a:r>
                <a:rPr lang="en-GB" sz="1799"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3 </a:t>
              </a:r>
              <a:r>
                <a:rPr lang="en-GB" sz="1799" b="1" dirty="0" err="1">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KWh</a:t>
              </a:r>
              <a:endParaRPr lang="he-IL" sz="1799"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FEA11702-987C-B98B-F07C-FC63AE3334A6}"/>
                </a:ext>
              </a:extLst>
            </p:cNvPr>
            <p:cNvSpPr txBox="1"/>
            <p:nvPr/>
          </p:nvSpPr>
          <p:spPr>
            <a:xfrm>
              <a:off x="6975563" y="3040302"/>
              <a:ext cx="1611224" cy="369546"/>
            </a:xfrm>
            <a:prstGeom prst="rect">
              <a:avLst/>
            </a:prstGeom>
            <a:noFill/>
          </p:spPr>
          <p:txBody>
            <a:bodyPr wrap="square" rtlCol="1">
              <a:spAutoFit/>
            </a:bodyPr>
            <a:lstStyle/>
            <a:p>
              <a:pPr algn="ctr"/>
              <a:r>
                <a:rPr lang="en-GB" sz="1799"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1.9K$</a:t>
              </a:r>
              <a:endParaRPr lang="he-IL" sz="1799"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CC7E9BF0-6525-FA77-124A-8D0B3CB9432A}"/>
                </a:ext>
              </a:extLst>
            </p:cNvPr>
            <p:cNvSpPr txBox="1"/>
            <p:nvPr/>
          </p:nvSpPr>
          <p:spPr>
            <a:xfrm>
              <a:off x="6975563" y="3615817"/>
              <a:ext cx="1611224" cy="369546"/>
            </a:xfrm>
            <a:prstGeom prst="rect">
              <a:avLst/>
            </a:prstGeom>
            <a:noFill/>
          </p:spPr>
          <p:txBody>
            <a:bodyPr wrap="square" rtlCol="1">
              <a:spAutoFit/>
            </a:bodyPr>
            <a:lstStyle/>
            <a:p>
              <a:pPr algn="ctr"/>
              <a:r>
                <a:rPr lang="en-GB" sz="1799"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Safe</a:t>
              </a:r>
              <a:endParaRPr lang="he-IL" sz="1799"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16E74499-70C4-EC47-3C52-8938AB4C098A}"/>
                </a:ext>
              </a:extLst>
            </p:cNvPr>
            <p:cNvSpPr txBox="1"/>
            <p:nvPr/>
          </p:nvSpPr>
          <p:spPr>
            <a:xfrm>
              <a:off x="6975563" y="4172552"/>
              <a:ext cx="1611224" cy="369546"/>
            </a:xfrm>
            <a:prstGeom prst="rect">
              <a:avLst/>
            </a:prstGeom>
            <a:noFill/>
          </p:spPr>
          <p:txBody>
            <a:bodyPr wrap="square" rtlCol="1">
              <a:spAutoFit/>
            </a:bodyPr>
            <a:lstStyle/>
            <a:p>
              <a:pPr algn="ctr"/>
              <a:r>
                <a:rPr lang="en-GB" sz="1799"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No</a:t>
              </a:r>
              <a:endParaRPr lang="he-IL" sz="1799"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3" name="Group 42">
            <a:extLst>
              <a:ext uri="{FF2B5EF4-FFF2-40B4-BE49-F238E27FC236}">
                <a16:creationId xmlns:a16="http://schemas.microsoft.com/office/drawing/2014/main" id="{DA82CFD1-5E28-2ABF-BC20-1E557131F2E7}"/>
              </a:ext>
            </a:extLst>
          </p:cNvPr>
          <p:cNvGrpSpPr/>
          <p:nvPr/>
        </p:nvGrpSpPr>
        <p:grpSpPr>
          <a:xfrm>
            <a:off x="592352" y="1322414"/>
            <a:ext cx="7990721" cy="3147637"/>
            <a:chOff x="588667" y="1321254"/>
            <a:chExt cx="7998120" cy="3150551"/>
          </a:xfrm>
        </p:grpSpPr>
        <p:sp>
          <p:nvSpPr>
            <p:cNvPr id="11" name="TextBox 10">
              <a:extLst>
                <a:ext uri="{FF2B5EF4-FFF2-40B4-BE49-F238E27FC236}">
                  <a16:creationId xmlns:a16="http://schemas.microsoft.com/office/drawing/2014/main" id="{F889B946-0182-B6A6-5640-837E2A060C42}"/>
                </a:ext>
              </a:extLst>
            </p:cNvPr>
            <p:cNvSpPr txBox="1"/>
            <p:nvPr/>
          </p:nvSpPr>
          <p:spPr>
            <a:xfrm>
              <a:off x="588667" y="1908777"/>
              <a:ext cx="1611224" cy="277191"/>
            </a:xfrm>
            <a:prstGeom prst="rect">
              <a:avLst/>
            </a:prstGeom>
            <a:noFill/>
          </p:spPr>
          <p:txBody>
            <a:bodyPr wrap="square" rtlCol="1">
              <a:spAutoFit/>
            </a:bodyPr>
            <a:lstStyle/>
            <a:p>
              <a:pPr>
                <a:lnSpc>
                  <a:spcPct val="85000"/>
                </a:lnSpc>
              </a:pPr>
              <a:r>
                <a:rPr lang="en-US" sz="1399" b="1" dirty="0">
                  <a:ln/>
                  <a:solidFill>
                    <a:schemeClr val="bg1"/>
                  </a:solidFill>
                  <a:latin typeface="Calibri"/>
                  <a:ea typeface="Calibri"/>
                  <a:cs typeface="Calibri"/>
                  <a:sym typeface="Calibri"/>
                  <a:rtl val="0"/>
                </a:rPr>
                <a:t>Price</a:t>
              </a:r>
              <a:endParaRPr lang="he-IL" sz="1399"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2362520-AD63-0E76-8622-E4E2DDC94808}"/>
                </a:ext>
              </a:extLst>
            </p:cNvPr>
            <p:cNvSpPr txBox="1"/>
            <p:nvPr/>
          </p:nvSpPr>
          <p:spPr>
            <a:xfrm>
              <a:off x="588667" y="2384605"/>
              <a:ext cx="1611224" cy="460360"/>
            </a:xfrm>
            <a:prstGeom prst="rect">
              <a:avLst/>
            </a:prstGeom>
            <a:noFill/>
          </p:spPr>
          <p:txBody>
            <a:bodyPr wrap="square" rtlCol="1">
              <a:spAutoFit/>
            </a:bodyPr>
            <a:lstStyle/>
            <a:p>
              <a:pPr>
                <a:lnSpc>
                  <a:spcPct val="85000"/>
                </a:lnSpc>
              </a:pPr>
              <a:r>
                <a:rPr lang="en-US" sz="1399" b="1" dirty="0">
                  <a:solidFill>
                    <a:schemeClr val="bg1"/>
                  </a:solidFill>
                  <a:latin typeface="Calibri" panose="020F0502020204030204" pitchFamily="34" charset="0"/>
                  <a:ea typeface="Calibri" panose="020F0502020204030204" pitchFamily="34" charset="0"/>
                  <a:cs typeface="Calibri" panose="020F0502020204030204" pitchFamily="34" charset="0"/>
                </a:rPr>
                <a:t>Energy consumption</a:t>
              </a:r>
              <a:endParaRPr lang="he-IL" sz="1399"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EEE012E-79F3-2F01-EE00-9837E703DA41}"/>
                </a:ext>
              </a:extLst>
            </p:cNvPr>
            <p:cNvSpPr txBox="1"/>
            <p:nvPr/>
          </p:nvSpPr>
          <p:spPr>
            <a:xfrm>
              <a:off x="588667" y="2967433"/>
              <a:ext cx="1611224" cy="460360"/>
            </a:xfrm>
            <a:prstGeom prst="rect">
              <a:avLst/>
            </a:prstGeom>
            <a:noFill/>
          </p:spPr>
          <p:txBody>
            <a:bodyPr wrap="square" rtlCol="1">
              <a:spAutoFit/>
            </a:bodyPr>
            <a:lstStyle/>
            <a:p>
              <a:pPr>
                <a:lnSpc>
                  <a:spcPct val="85000"/>
                </a:lnSpc>
              </a:pPr>
              <a:r>
                <a:rPr lang="en-US" sz="1399" b="1" dirty="0">
                  <a:ln/>
                  <a:solidFill>
                    <a:schemeClr val="bg1"/>
                  </a:solidFill>
                  <a:latin typeface="Calibri"/>
                  <a:ea typeface="Calibri"/>
                  <a:cs typeface="Calibri"/>
                  <a:sym typeface="Calibri"/>
                  <a:rtl val="0"/>
                </a:rPr>
                <a:t>Annual operation cost</a:t>
              </a:r>
              <a:endParaRPr lang="he-IL" sz="1399"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982708FC-CA9D-C1C8-639D-EDE5D7260F9A}"/>
                </a:ext>
              </a:extLst>
            </p:cNvPr>
            <p:cNvSpPr txBox="1"/>
            <p:nvPr/>
          </p:nvSpPr>
          <p:spPr>
            <a:xfrm>
              <a:off x="588667" y="3623154"/>
              <a:ext cx="1611224" cy="277191"/>
            </a:xfrm>
            <a:prstGeom prst="rect">
              <a:avLst/>
            </a:prstGeom>
            <a:noFill/>
          </p:spPr>
          <p:txBody>
            <a:bodyPr wrap="square" rtlCol="1">
              <a:spAutoFit/>
            </a:bodyPr>
            <a:lstStyle/>
            <a:p>
              <a:pPr>
                <a:lnSpc>
                  <a:spcPct val="85000"/>
                </a:lnSpc>
              </a:pPr>
              <a:r>
                <a:rPr lang="en-US" sz="1399" b="1" dirty="0">
                  <a:ln/>
                  <a:solidFill>
                    <a:schemeClr val="bg1"/>
                  </a:solidFill>
                  <a:latin typeface="Calibri"/>
                  <a:ea typeface="Calibri"/>
                  <a:cs typeface="Calibri"/>
                  <a:sym typeface="Calibri"/>
                  <a:rtl val="0"/>
                </a:rPr>
                <a:t>Operation safety</a:t>
              </a:r>
              <a:endParaRPr lang="he-IL" sz="1399"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3FF9047-4E52-491F-4BA1-815AD148C863}"/>
                </a:ext>
              </a:extLst>
            </p:cNvPr>
            <p:cNvSpPr txBox="1"/>
            <p:nvPr/>
          </p:nvSpPr>
          <p:spPr>
            <a:xfrm>
              <a:off x="588667" y="4194614"/>
              <a:ext cx="1611224" cy="277191"/>
            </a:xfrm>
            <a:prstGeom prst="rect">
              <a:avLst/>
            </a:prstGeom>
            <a:noFill/>
          </p:spPr>
          <p:txBody>
            <a:bodyPr wrap="square" rtlCol="1">
              <a:spAutoFit/>
            </a:bodyPr>
            <a:lstStyle/>
            <a:p>
              <a:pPr>
                <a:lnSpc>
                  <a:spcPct val="85000"/>
                </a:lnSpc>
              </a:pPr>
              <a:r>
                <a:rPr lang="en-US" sz="1399" b="1" dirty="0">
                  <a:ln/>
                  <a:solidFill>
                    <a:schemeClr val="bg1"/>
                  </a:solidFill>
                  <a:latin typeface="Calibri"/>
                  <a:ea typeface="Calibri"/>
                  <a:cs typeface="Calibri"/>
                  <a:sym typeface="Calibri"/>
                  <a:rtl val="0"/>
                </a:rPr>
                <a:t>Toxic residuals</a:t>
              </a:r>
              <a:endParaRPr lang="he-IL" sz="1399"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37AAB2A3-FDCA-67D7-8135-CC2874B13809}"/>
                </a:ext>
              </a:extLst>
            </p:cNvPr>
            <p:cNvSpPr txBox="1"/>
            <p:nvPr/>
          </p:nvSpPr>
          <p:spPr>
            <a:xfrm>
              <a:off x="588667" y="1321254"/>
              <a:ext cx="1611224" cy="277191"/>
            </a:xfrm>
            <a:prstGeom prst="rect">
              <a:avLst/>
            </a:prstGeom>
            <a:noFill/>
          </p:spPr>
          <p:txBody>
            <a:bodyPr wrap="square" rtlCol="1">
              <a:spAutoFit/>
            </a:bodyPr>
            <a:lstStyle/>
            <a:p>
              <a:pPr>
                <a:lnSpc>
                  <a:spcPct val="85000"/>
                </a:lnSpc>
              </a:pPr>
              <a:r>
                <a:rPr lang="en-US" sz="1399" dirty="0">
                  <a:ln/>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Calibri"/>
                  <a:rtl val="0"/>
                </a:rPr>
                <a:t>For 100 m</a:t>
              </a:r>
              <a:r>
                <a:rPr lang="en-US" sz="1399" baseline="30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3 </a:t>
              </a:r>
              <a:r>
                <a:rPr lang="en-US" sz="1399" dirty="0">
                  <a:ln/>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Calibri"/>
                  <a:rtl val="0"/>
                </a:rPr>
                <a:t>per day</a:t>
              </a:r>
              <a:endParaRPr lang="he-IL" sz="1399"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7" name="TextBox 36">
              <a:extLst>
                <a:ext uri="{FF2B5EF4-FFF2-40B4-BE49-F238E27FC236}">
                  <a16:creationId xmlns:a16="http://schemas.microsoft.com/office/drawing/2014/main" id="{2467295A-3F15-38F0-579E-DCD8A8DA991A}"/>
                </a:ext>
              </a:extLst>
            </p:cNvPr>
            <p:cNvSpPr txBox="1"/>
            <p:nvPr/>
          </p:nvSpPr>
          <p:spPr>
            <a:xfrm>
              <a:off x="2168434" y="1321254"/>
              <a:ext cx="1611224" cy="277191"/>
            </a:xfrm>
            <a:prstGeom prst="rect">
              <a:avLst/>
            </a:prstGeom>
            <a:noFill/>
          </p:spPr>
          <p:txBody>
            <a:bodyPr wrap="square" rtlCol="1">
              <a:spAutoFit/>
            </a:bodyPr>
            <a:lstStyle/>
            <a:p>
              <a:pPr algn="ctr">
                <a:lnSpc>
                  <a:spcPct val="85000"/>
                </a:lnSpc>
              </a:pPr>
              <a:r>
                <a:rPr lang="en-US" sz="1399" b="1" dirty="0">
                  <a:ln/>
                  <a:solidFill>
                    <a:schemeClr val="bg1"/>
                  </a:solidFill>
                  <a:latin typeface="Calibri"/>
                  <a:ea typeface="Calibri"/>
                  <a:cs typeface="Calibri"/>
                  <a:sym typeface="Calibri"/>
                  <a:rtl val="0"/>
                </a:rPr>
                <a:t>Chlorine</a:t>
              </a:r>
              <a:endParaRPr lang="he-IL" sz="1399"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6CAB2A9E-D1A5-E456-7F9C-E6458D486E4F}"/>
                </a:ext>
              </a:extLst>
            </p:cNvPr>
            <p:cNvSpPr txBox="1"/>
            <p:nvPr/>
          </p:nvSpPr>
          <p:spPr>
            <a:xfrm>
              <a:off x="3763930" y="1321254"/>
              <a:ext cx="1611224" cy="277191"/>
            </a:xfrm>
            <a:prstGeom prst="rect">
              <a:avLst/>
            </a:prstGeom>
            <a:noFill/>
          </p:spPr>
          <p:txBody>
            <a:bodyPr wrap="square" rtlCol="1">
              <a:spAutoFit/>
            </a:bodyPr>
            <a:lstStyle/>
            <a:p>
              <a:pPr algn="ctr">
                <a:lnSpc>
                  <a:spcPct val="85000"/>
                </a:lnSpc>
              </a:pPr>
              <a:r>
                <a:rPr lang="en-US" sz="1399" b="1" dirty="0">
                  <a:ln/>
                  <a:solidFill>
                    <a:schemeClr val="bg1"/>
                  </a:solidFill>
                  <a:latin typeface="Calibri"/>
                  <a:ea typeface="Calibri"/>
                  <a:cs typeface="Calibri"/>
                  <a:sym typeface="Calibri"/>
                  <a:rtl val="0"/>
                </a:rPr>
                <a:t>UV</a:t>
              </a:r>
              <a:endParaRPr lang="he-IL" sz="1399"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08CC53E4-77DD-6328-8999-17AF81C24089}"/>
                </a:ext>
              </a:extLst>
            </p:cNvPr>
            <p:cNvSpPr txBox="1"/>
            <p:nvPr/>
          </p:nvSpPr>
          <p:spPr>
            <a:xfrm>
              <a:off x="5359425" y="1321254"/>
              <a:ext cx="1611224" cy="277191"/>
            </a:xfrm>
            <a:prstGeom prst="rect">
              <a:avLst/>
            </a:prstGeom>
            <a:noFill/>
          </p:spPr>
          <p:txBody>
            <a:bodyPr wrap="square" rtlCol="1">
              <a:spAutoFit/>
            </a:bodyPr>
            <a:lstStyle/>
            <a:p>
              <a:pPr algn="ctr">
                <a:lnSpc>
                  <a:spcPct val="85000"/>
                </a:lnSpc>
              </a:pPr>
              <a:r>
                <a:rPr lang="en-US" sz="1399" b="1" dirty="0">
                  <a:ln/>
                  <a:solidFill>
                    <a:schemeClr val="bg1"/>
                  </a:solidFill>
                  <a:latin typeface="Calibri"/>
                  <a:ea typeface="Calibri"/>
                  <a:cs typeface="Calibri"/>
                  <a:sym typeface="Calibri"/>
                  <a:rtl val="0"/>
                </a:rPr>
                <a:t>Ozonation</a:t>
              </a:r>
              <a:endParaRPr lang="he-IL" sz="1399"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AF80E40F-B917-DE10-CAF9-DB79720D8D95}"/>
                </a:ext>
              </a:extLst>
            </p:cNvPr>
            <p:cNvSpPr txBox="1"/>
            <p:nvPr/>
          </p:nvSpPr>
          <p:spPr>
            <a:xfrm>
              <a:off x="6975563" y="1321254"/>
              <a:ext cx="1611224" cy="330075"/>
            </a:xfrm>
            <a:prstGeom prst="rect">
              <a:avLst/>
            </a:prstGeom>
            <a:noFill/>
          </p:spPr>
          <p:txBody>
            <a:bodyPr wrap="square" rtlCol="1">
              <a:spAutoFit/>
            </a:bodyPr>
            <a:lstStyle/>
            <a:p>
              <a:pPr algn="ctr">
                <a:lnSpc>
                  <a:spcPct val="85000"/>
                </a:lnSpc>
              </a:pPr>
              <a:r>
                <a:rPr lang="en-US" sz="1799" b="1" dirty="0">
                  <a:ln/>
                  <a:solidFill>
                    <a:schemeClr val="accent6">
                      <a:lumMod val="20000"/>
                      <a:lumOff val="80000"/>
                    </a:schemeClr>
                  </a:solidFill>
                  <a:latin typeface="Calibri"/>
                  <a:ea typeface="Calibri"/>
                  <a:cs typeface="Calibri"/>
                  <a:sym typeface="Calibri"/>
                  <a:rtl val="0"/>
                </a:rPr>
                <a:t>Coppter Cu+</a:t>
              </a:r>
              <a:endParaRPr lang="he-IL" sz="1799"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3542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water with white and blue ripples&#10;&#10;Description automatically generated">
            <a:extLst>
              <a:ext uri="{FF2B5EF4-FFF2-40B4-BE49-F238E27FC236}">
                <a16:creationId xmlns:a16="http://schemas.microsoft.com/office/drawing/2014/main" id="{93C28F08-9046-D34F-2D29-F110AE184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3999"/>
            <a:ext cx="9135542" cy="5140265"/>
          </a:xfrm>
          <a:prstGeom prst="rect">
            <a:avLst/>
          </a:prstGeom>
        </p:spPr>
      </p:pic>
      <p:pic>
        <p:nvPicPr>
          <p:cNvPr id="5" name="Graphic 4">
            <a:extLst>
              <a:ext uri="{FF2B5EF4-FFF2-40B4-BE49-F238E27FC236}">
                <a16:creationId xmlns:a16="http://schemas.microsoft.com/office/drawing/2014/main" id="{AF4E992C-CE6D-F534-47A0-507F8425C0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006102" y="-1997641"/>
            <a:ext cx="5140264" cy="9135541"/>
          </a:xfrm>
          <a:prstGeom prst="rect">
            <a:avLst/>
          </a:prstGeom>
        </p:spPr>
      </p:pic>
      <p:sp>
        <p:nvSpPr>
          <p:cNvPr id="8" name="Oval 7">
            <a:extLst>
              <a:ext uri="{FF2B5EF4-FFF2-40B4-BE49-F238E27FC236}">
                <a16:creationId xmlns:a16="http://schemas.microsoft.com/office/drawing/2014/main" id="{F4FE47E9-5919-C42A-7426-B80B0BAC01D9}"/>
              </a:ext>
            </a:extLst>
          </p:cNvPr>
          <p:cNvSpPr/>
          <p:nvPr/>
        </p:nvSpPr>
        <p:spPr>
          <a:xfrm>
            <a:off x="1042025" y="-955845"/>
            <a:ext cx="7059951" cy="70599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1799" dirty="0"/>
          </a:p>
        </p:txBody>
      </p:sp>
      <p:pic>
        <p:nvPicPr>
          <p:cNvPr id="11" name="Graphic 10">
            <a:extLst>
              <a:ext uri="{FF2B5EF4-FFF2-40B4-BE49-F238E27FC236}">
                <a16:creationId xmlns:a16="http://schemas.microsoft.com/office/drawing/2014/main" id="{3CA98973-7099-FA9B-CDC0-F52E75517E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28440" y="83500"/>
            <a:ext cx="2384705" cy="716435"/>
          </a:xfrm>
          <a:prstGeom prst="rect">
            <a:avLst/>
          </a:prstGeom>
        </p:spPr>
      </p:pic>
      <p:sp>
        <p:nvSpPr>
          <p:cNvPr id="54" name="תיבת טקסט 53">
            <a:extLst>
              <a:ext uri="{FF2B5EF4-FFF2-40B4-BE49-F238E27FC236}">
                <a16:creationId xmlns:a16="http://schemas.microsoft.com/office/drawing/2014/main" id="{C01CAB0C-DB61-4A26-B678-D8A3E44D8287}"/>
              </a:ext>
            </a:extLst>
          </p:cNvPr>
          <p:cNvSpPr txBox="1"/>
          <p:nvPr/>
        </p:nvSpPr>
        <p:spPr>
          <a:xfrm>
            <a:off x="3291618" y="750229"/>
            <a:ext cx="4605872" cy="461665"/>
          </a:xfrm>
          <a:prstGeom prst="rect">
            <a:avLst/>
          </a:prstGeom>
          <a:noFill/>
        </p:spPr>
        <p:txBody>
          <a:bodyPr wrap="square">
            <a:spAutoFit/>
          </a:bodyPr>
          <a:lstStyle/>
          <a:p>
            <a:pPr algn="l" rtl="0"/>
            <a:r>
              <a:rPr lang="en-US" sz="2400" dirty="0"/>
              <a:t>Government grants</a:t>
            </a:r>
          </a:p>
        </p:txBody>
      </p:sp>
      <p:grpSp>
        <p:nvGrpSpPr>
          <p:cNvPr id="55" name="Group 1">
            <a:extLst>
              <a:ext uri="{FF2B5EF4-FFF2-40B4-BE49-F238E27FC236}">
                <a16:creationId xmlns:a16="http://schemas.microsoft.com/office/drawing/2014/main" id="{D135F2F0-BAC7-4796-908F-73F788E77935}"/>
              </a:ext>
            </a:extLst>
          </p:cNvPr>
          <p:cNvGrpSpPr/>
          <p:nvPr/>
        </p:nvGrpSpPr>
        <p:grpSpPr>
          <a:xfrm>
            <a:off x="1563969" y="1103634"/>
            <a:ext cx="2975484" cy="3581055"/>
            <a:chOff x="1263243" y="1013459"/>
            <a:chExt cx="2978239" cy="2876026"/>
          </a:xfrm>
        </p:grpSpPr>
        <p:pic>
          <p:nvPicPr>
            <p:cNvPr id="56" name="Graphic 11">
              <a:extLst>
                <a:ext uri="{FF2B5EF4-FFF2-40B4-BE49-F238E27FC236}">
                  <a16:creationId xmlns:a16="http://schemas.microsoft.com/office/drawing/2014/main" id="{90D2174D-9B27-4901-8DB9-FB8894D1D2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3243" y="1013459"/>
              <a:ext cx="2905125" cy="2876026"/>
            </a:xfrm>
            <a:prstGeom prst="rect">
              <a:avLst/>
            </a:prstGeom>
          </p:spPr>
        </p:pic>
        <p:sp>
          <p:nvSpPr>
            <p:cNvPr id="57" name="TextBox 15">
              <a:extLst>
                <a:ext uri="{FF2B5EF4-FFF2-40B4-BE49-F238E27FC236}">
                  <a16:creationId xmlns:a16="http://schemas.microsoft.com/office/drawing/2014/main" id="{E4104F64-AB23-459A-8FF4-28648853A4CE}"/>
                </a:ext>
              </a:extLst>
            </p:cNvPr>
            <p:cNvSpPr txBox="1"/>
            <p:nvPr/>
          </p:nvSpPr>
          <p:spPr>
            <a:xfrm>
              <a:off x="1561009" y="1669781"/>
              <a:ext cx="2680473" cy="2198893"/>
            </a:xfrm>
            <a:prstGeom prst="rect">
              <a:avLst/>
            </a:prstGeom>
            <a:noFill/>
          </p:spPr>
          <p:txBody>
            <a:bodyPr wrap="square" rtlCol="1">
              <a:spAutoFit/>
            </a:bodyPr>
            <a:lstStyle/>
            <a:p>
              <a:endParaRPr lang="en-US" sz="1399" b="1" dirty="0">
                <a:solidFill>
                  <a:srgbClr val="2384C7"/>
                </a:solidFill>
              </a:endParaRPr>
            </a:p>
            <a:p>
              <a:r>
                <a:rPr lang="en-US" sz="1399" b="1" dirty="0">
                  <a:solidFill>
                    <a:srgbClr val="2384C7"/>
                  </a:solidFill>
                </a:rPr>
                <a:t>Innovation Authority 2022-24</a:t>
              </a:r>
            </a:p>
            <a:p>
              <a:r>
                <a:rPr lang="en-US" sz="1399" b="1" dirty="0">
                  <a:solidFill>
                    <a:srgbClr val="2384C7"/>
                  </a:solidFill>
                </a:rPr>
                <a:t>Case number: </a:t>
              </a:r>
              <a:r>
                <a:rPr lang="en-US" sz="1800" b="0" i="0" u="none" strike="noStrike" dirty="0">
                  <a:solidFill>
                    <a:srgbClr val="002060"/>
                  </a:solidFill>
                  <a:effectLst/>
                  <a:latin typeface="Arial" panose="020B0604020202020204" pitchFamily="34" charset="0"/>
                  <a:ea typeface="Calibri" panose="020F0502020204030204" pitchFamily="34" charset="0"/>
                  <a:cs typeface="Arial" panose="020B0604020202020204" pitchFamily="34" charset="0"/>
                </a:rPr>
                <a:t>80342</a:t>
              </a:r>
              <a:endParaRPr lang="en-US" sz="1399" b="1" dirty="0">
                <a:solidFill>
                  <a:srgbClr val="2384C7"/>
                </a:solidFill>
              </a:endParaRPr>
            </a:p>
            <a:p>
              <a:r>
                <a:rPr lang="en-US" sz="1399" b="1" dirty="0"/>
                <a:t>Development of technology for chlorine-free bathing water disinfection</a:t>
              </a:r>
            </a:p>
            <a:p>
              <a:r>
                <a:rPr lang="en-US" sz="1399" b="1" dirty="0">
                  <a:solidFill>
                    <a:srgbClr val="2384C7"/>
                  </a:solidFill>
                </a:rPr>
                <a:t>Meeting all objectives</a:t>
              </a:r>
            </a:p>
            <a:p>
              <a:r>
                <a:rPr lang="en-US" sz="1399" b="1" dirty="0">
                  <a:solidFill>
                    <a:srgbClr val="2384C7"/>
                  </a:solidFill>
                </a:rPr>
                <a:t>Completely successfully passing a professional examination</a:t>
              </a:r>
            </a:p>
            <a:p>
              <a:r>
                <a:rPr lang="en-US" sz="1399" dirty="0">
                  <a:solidFill>
                    <a:schemeClr val="tx1">
                      <a:lumMod val="95000"/>
                      <a:lumOff val="5000"/>
                    </a:schemeClr>
                  </a:solidFill>
                  <a:latin typeface="+mj-lt"/>
                </a:rPr>
                <a:t>1450 KNIS Innovation Authority </a:t>
              </a:r>
            </a:p>
            <a:p>
              <a:r>
                <a:rPr lang="en-US" sz="1399" dirty="0">
                  <a:solidFill>
                    <a:schemeClr val="tx1">
                      <a:lumMod val="95000"/>
                      <a:lumOff val="5000"/>
                    </a:schemeClr>
                  </a:solidFill>
                  <a:latin typeface="+mj-lt"/>
                </a:rPr>
                <a:t>550 KNIS </a:t>
              </a:r>
              <a:r>
                <a:rPr lang="en-US" sz="1400" b="1" dirty="0" err="1">
                  <a:solidFill>
                    <a:srgbClr val="00B050"/>
                  </a:solidFill>
                </a:rPr>
                <a:t>InNegev</a:t>
              </a:r>
              <a:endParaRPr lang="en-US" sz="1400" b="1" dirty="0">
                <a:solidFill>
                  <a:srgbClr val="00B050"/>
                </a:solidFill>
              </a:endParaRPr>
            </a:p>
            <a:p>
              <a:endParaRPr lang="en-GB" sz="1399" dirty="0">
                <a:solidFill>
                  <a:schemeClr val="tx1">
                    <a:lumMod val="95000"/>
                    <a:lumOff val="5000"/>
                  </a:schemeClr>
                </a:solidFill>
                <a:latin typeface="+mj-lt"/>
              </a:endParaRPr>
            </a:p>
          </p:txBody>
        </p:sp>
      </p:grpSp>
      <p:grpSp>
        <p:nvGrpSpPr>
          <p:cNvPr id="59" name="Group 2">
            <a:extLst>
              <a:ext uri="{FF2B5EF4-FFF2-40B4-BE49-F238E27FC236}">
                <a16:creationId xmlns:a16="http://schemas.microsoft.com/office/drawing/2014/main" id="{089021B5-B337-4AB9-9187-6C76E11EDFC0}"/>
              </a:ext>
            </a:extLst>
          </p:cNvPr>
          <p:cNvGrpSpPr/>
          <p:nvPr/>
        </p:nvGrpSpPr>
        <p:grpSpPr>
          <a:xfrm>
            <a:off x="4606323" y="1187870"/>
            <a:ext cx="3055199" cy="3686905"/>
            <a:chOff x="4760698" y="1257442"/>
            <a:chExt cx="3058027" cy="3008597"/>
          </a:xfrm>
        </p:grpSpPr>
        <p:pic>
          <p:nvPicPr>
            <p:cNvPr id="60" name="Graphic 13">
              <a:extLst>
                <a:ext uri="{FF2B5EF4-FFF2-40B4-BE49-F238E27FC236}">
                  <a16:creationId xmlns:a16="http://schemas.microsoft.com/office/drawing/2014/main" id="{42AB5032-2A1A-4964-B0C0-D2AF25EB40B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60698" y="1257442"/>
              <a:ext cx="2905125" cy="2876026"/>
            </a:xfrm>
            <a:prstGeom prst="rect">
              <a:avLst/>
            </a:prstGeom>
          </p:spPr>
        </p:pic>
        <p:sp>
          <p:nvSpPr>
            <p:cNvPr id="61" name="TextBox 16">
              <a:extLst>
                <a:ext uri="{FF2B5EF4-FFF2-40B4-BE49-F238E27FC236}">
                  <a16:creationId xmlns:a16="http://schemas.microsoft.com/office/drawing/2014/main" id="{FEC2260A-1F92-4B4A-8E1B-5038BAC187E6}"/>
                </a:ext>
              </a:extLst>
            </p:cNvPr>
            <p:cNvSpPr txBox="1"/>
            <p:nvPr/>
          </p:nvSpPr>
          <p:spPr>
            <a:xfrm>
              <a:off x="5138252" y="2031828"/>
              <a:ext cx="2680473" cy="2234211"/>
            </a:xfrm>
            <a:prstGeom prst="rect">
              <a:avLst/>
            </a:prstGeom>
            <a:noFill/>
          </p:spPr>
          <p:txBody>
            <a:bodyPr wrap="square" rtlCol="1">
              <a:spAutoFit/>
            </a:bodyPr>
            <a:lstStyle/>
            <a:p>
              <a:r>
                <a:rPr lang="en-GB" sz="1399" b="1" dirty="0">
                  <a:solidFill>
                    <a:srgbClr val="2384C7"/>
                  </a:solidFill>
                </a:rPr>
                <a:t>Ministry of Energy 2023-24</a:t>
              </a:r>
            </a:p>
            <a:p>
              <a:r>
                <a:rPr lang="en-US" sz="1399" b="1" dirty="0">
                  <a:solidFill>
                    <a:srgbClr val="2384C7"/>
                  </a:solidFill>
                </a:rPr>
                <a:t>Case number: </a:t>
              </a:r>
              <a:r>
                <a:rPr lang="en-US" sz="1800" dirty="0">
                  <a:solidFill>
                    <a:srgbClr val="202122"/>
                  </a:solidFill>
                  <a:effectLst/>
                  <a:latin typeface="Arial" panose="020B0604020202020204" pitchFamily="34" charset="0"/>
                  <a:ea typeface="Times New Roman" panose="02020603050405020304" pitchFamily="18" charset="0"/>
                </a:rPr>
                <a:t>222-11-020</a:t>
              </a:r>
              <a:endParaRPr lang="he-IL" sz="1399" b="1" dirty="0">
                <a:solidFill>
                  <a:srgbClr val="2384C7"/>
                </a:solidFill>
              </a:endParaRPr>
            </a:p>
            <a:p>
              <a:r>
                <a:rPr lang="en-US" sz="1399" b="1" dirty="0"/>
                <a:t>Demonstration of tertiary wastewater treatment technology at the Kibbutz Lahav Wastewater Treatment Plant</a:t>
              </a:r>
            </a:p>
            <a:p>
              <a:r>
                <a:rPr lang="en-US" sz="1399" b="1" dirty="0">
                  <a:solidFill>
                    <a:srgbClr val="2384C7"/>
                  </a:solidFill>
                </a:rPr>
                <a:t>Meeting all objectives</a:t>
              </a:r>
            </a:p>
            <a:p>
              <a:r>
                <a:rPr lang="en-US" sz="1399" b="1" dirty="0">
                  <a:solidFill>
                    <a:srgbClr val="2384C7"/>
                  </a:solidFill>
                </a:rPr>
                <a:t>Completely successfully passing a professional examination</a:t>
              </a:r>
              <a:endParaRPr lang="en-GB" sz="1399" b="1" dirty="0">
                <a:solidFill>
                  <a:srgbClr val="2384C7"/>
                </a:solidFill>
              </a:endParaRPr>
            </a:p>
            <a:p>
              <a:r>
                <a:rPr lang="en-US" sz="1399" dirty="0">
                  <a:solidFill>
                    <a:schemeClr val="tx1">
                      <a:lumMod val="95000"/>
                      <a:lumOff val="5000"/>
                    </a:schemeClr>
                  </a:solidFill>
                  <a:latin typeface="+mj-lt"/>
                </a:rPr>
                <a:t>600 KNIS Ministry of Energy </a:t>
              </a:r>
            </a:p>
            <a:p>
              <a:r>
                <a:rPr lang="en-US" sz="1399" dirty="0">
                  <a:solidFill>
                    <a:schemeClr val="tx1">
                      <a:lumMod val="95000"/>
                      <a:lumOff val="5000"/>
                    </a:schemeClr>
                  </a:solidFill>
                  <a:latin typeface="+mj-lt"/>
                </a:rPr>
                <a:t>400 KNIS </a:t>
              </a:r>
              <a:r>
                <a:rPr lang="en-US" sz="1400" b="1" dirty="0">
                  <a:solidFill>
                    <a:srgbClr val="00B050"/>
                  </a:solidFill>
                  <a:latin typeface="+mj-lt"/>
                </a:rPr>
                <a:t>Magal </a:t>
              </a:r>
              <a:r>
                <a:rPr lang="en-US" sz="1400" b="1" dirty="0" err="1">
                  <a:solidFill>
                    <a:srgbClr val="00B050"/>
                  </a:solidFill>
                  <a:latin typeface="+mj-lt"/>
                </a:rPr>
                <a:t>Saphier</a:t>
              </a:r>
              <a:endParaRPr lang="en-US" sz="1400" b="1" dirty="0">
                <a:solidFill>
                  <a:srgbClr val="00B050"/>
                </a:solidFill>
              </a:endParaRPr>
            </a:p>
            <a:p>
              <a:endParaRPr lang="en-GB" sz="1399" dirty="0">
                <a:solidFill>
                  <a:schemeClr val="tx1">
                    <a:lumMod val="95000"/>
                    <a:lumOff val="5000"/>
                  </a:schemeClr>
                </a:solidFill>
                <a:latin typeface="+mj-lt"/>
              </a:endParaRPr>
            </a:p>
          </p:txBody>
        </p:sp>
      </p:grpSp>
      <p:sp>
        <p:nvSpPr>
          <p:cNvPr id="2" name="אליפסה 1">
            <a:extLst>
              <a:ext uri="{FF2B5EF4-FFF2-40B4-BE49-F238E27FC236}">
                <a16:creationId xmlns:a16="http://schemas.microsoft.com/office/drawing/2014/main" id="{6DE0C212-7E1A-402D-B180-96D1B759C7B3}"/>
              </a:ext>
            </a:extLst>
          </p:cNvPr>
          <p:cNvSpPr/>
          <p:nvPr/>
        </p:nvSpPr>
        <p:spPr>
          <a:xfrm>
            <a:off x="4271749" y="1103634"/>
            <a:ext cx="3625741" cy="396899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23955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0-#ppt_w/2"/>
                                          </p:val>
                                        </p:tav>
                                        <p:tav tm="100000">
                                          <p:val>
                                            <p:strVal val="#ppt_x"/>
                                          </p:val>
                                        </p:tav>
                                      </p:tavLst>
                                    </p:anim>
                                    <p:anim calcmode="lin" valueType="num">
                                      <p:cBhvr additive="base">
                                        <p:cTn id="17" dur="500" fill="hold"/>
                                        <p:tgtEl>
                                          <p:spTgt spid="5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1+#ppt_w/2"/>
                                          </p:val>
                                        </p:tav>
                                        <p:tav tm="100000">
                                          <p:val>
                                            <p:strVal val="#ppt_x"/>
                                          </p:val>
                                        </p:tav>
                                      </p:tavLst>
                                    </p:anim>
                                    <p:anim calcmode="lin" valueType="num">
                                      <p:cBhvr additive="base">
                                        <p:cTn id="22"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water with white and blue ripples&#10;&#10;Description automatically generated">
            <a:extLst>
              <a:ext uri="{FF2B5EF4-FFF2-40B4-BE49-F238E27FC236}">
                <a16:creationId xmlns:a16="http://schemas.microsoft.com/office/drawing/2014/main" id="{93C28F08-9046-D34F-2D29-F110AE184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9" y="3999"/>
            <a:ext cx="9135542" cy="5140265"/>
          </a:xfrm>
          <a:prstGeom prst="rect">
            <a:avLst/>
          </a:prstGeom>
        </p:spPr>
      </p:pic>
      <p:pic>
        <p:nvPicPr>
          <p:cNvPr id="5" name="Graphic 4">
            <a:extLst>
              <a:ext uri="{FF2B5EF4-FFF2-40B4-BE49-F238E27FC236}">
                <a16:creationId xmlns:a16="http://schemas.microsoft.com/office/drawing/2014/main" id="{AF4E992C-CE6D-F534-47A0-507F8425C0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9" y="2382"/>
            <a:ext cx="9135542" cy="5151429"/>
          </a:xfrm>
          <a:prstGeom prst="rect">
            <a:avLst/>
          </a:prstGeom>
        </p:spPr>
      </p:pic>
      <p:sp>
        <p:nvSpPr>
          <p:cNvPr id="8" name="Oval 7">
            <a:extLst>
              <a:ext uri="{FF2B5EF4-FFF2-40B4-BE49-F238E27FC236}">
                <a16:creationId xmlns:a16="http://schemas.microsoft.com/office/drawing/2014/main" id="{F4FE47E9-5919-C42A-7426-B80B0BAC01D9}"/>
              </a:ext>
            </a:extLst>
          </p:cNvPr>
          <p:cNvSpPr/>
          <p:nvPr/>
        </p:nvSpPr>
        <p:spPr>
          <a:xfrm>
            <a:off x="1042025" y="-955845"/>
            <a:ext cx="7059951" cy="70599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1799" dirty="0"/>
          </a:p>
        </p:txBody>
      </p:sp>
      <p:pic>
        <p:nvPicPr>
          <p:cNvPr id="10" name="Picture 6">
            <a:extLst>
              <a:ext uri="{FF2B5EF4-FFF2-40B4-BE49-F238E27FC236}">
                <a16:creationId xmlns:a16="http://schemas.microsoft.com/office/drawing/2014/main" id="{964794C8-5EA1-4931-AD89-773AFC922F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63" y="4884610"/>
            <a:ext cx="837802" cy="250043"/>
          </a:xfrm>
          <a:prstGeom prst="rect">
            <a:avLst/>
          </a:prstGeom>
          <a:solidFill>
            <a:schemeClr val="bg1"/>
          </a:solidFill>
        </p:spPr>
      </p:pic>
      <p:pic>
        <p:nvPicPr>
          <p:cNvPr id="9" name="תמונה 8">
            <a:extLst>
              <a:ext uri="{FF2B5EF4-FFF2-40B4-BE49-F238E27FC236}">
                <a16:creationId xmlns:a16="http://schemas.microsoft.com/office/drawing/2014/main" id="{52EEE698-FB26-4926-9202-3D07FE0B6E07}"/>
              </a:ext>
            </a:extLst>
          </p:cNvPr>
          <p:cNvPicPr>
            <a:picLocks noChangeAspect="1"/>
          </p:cNvPicPr>
          <p:nvPr/>
        </p:nvPicPr>
        <p:blipFill>
          <a:blip r:embed="rId6"/>
          <a:stretch>
            <a:fillRect/>
          </a:stretch>
        </p:blipFill>
        <p:spPr>
          <a:xfrm>
            <a:off x="-49333" y="2381"/>
            <a:ext cx="4295824" cy="5243175"/>
          </a:xfrm>
          <a:prstGeom prst="rect">
            <a:avLst/>
          </a:prstGeom>
        </p:spPr>
      </p:pic>
      <p:sp>
        <p:nvSpPr>
          <p:cNvPr id="11" name="תיבת טקסט 10">
            <a:extLst>
              <a:ext uri="{FF2B5EF4-FFF2-40B4-BE49-F238E27FC236}">
                <a16:creationId xmlns:a16="http://schemas.microsoft.com/office/drawing/2014/main" id="{7E84CC61-0879-4710-A759-193487F08185}"/>
              </a:ext>
            </a:extLst>
          </p:cNvPr>
          <p:cNvSpPr txBox="1"/>
          <p:nvPr/>
        </p:nvSpPr>
        <p:spPr>
          <a:xfrm>
            <a:off x="4407720" y="1367377"/>
            <a:ext cx="3694256" cy="2169825"/>
          </a:xfrm>
          <a:prstGeom prst="rect">
            <a:avLst/>
          </a:prstGeom>
          <a:noFill/>
        </p:spPr>
        <p:txBody>
          <a:bodyPr wrap="square">
            <a:spAutoFit/>
          </a:bodyPr>
          <a:lstStyle/>
          <a:p>
            <a:pPr marL="214313" indent="-214313">
              <a:buFont typeface="Arial" panose="020B0604020202020204" pitchFamily="34" charset="0"/>
              <a:buChar char="•"/>
            </a:pPr>
            <a:r>
              <a:rPr lang="en-US" sz="1350" b="1" dirty="0">
                <a:solidFill>
                  <a:schemeClr val="tx2"/>
                </a:solidFill>
                <a:latin typeface="Arial" panose="020B0604020202020204" pitchFamily="34" charset="0"/>
              </a:rPr>
              <a:t>From the aerobic-anoxic treatment carried out in the Taya system, the effluent is transferred to the </a:t>
            </a:r>
            <a:r>
              <a:rPr lang="en-US" sz="1350" b="1" dirty="0" err="1">
                <a:solidFill>
                  <a:schemeClr val="tx2"/>
                </a:solidFill>
                <a:latin typeface="Arial" panose="020B0604020202020204" pitchFamily="34" charset="0"/>
              </a:rPr>
              <a:t>Coppter</a:t>
            </a:r>
            <a:r>
              <a:rPr lang="en-US" sz="1350" b="1" dirty="0">
                <a:solidFill>
                  <a:schemeClr val="tx2"/>
                </a:solidFill>
                <a:latin typeface="Arial" panose="020B0604020202020204" pitchFamily="34" charset="0"/>
              </a:rPr>
              <a:t> facility and from there discharged into the reservoir.</a:t>
            </a:r>
          </a:p>
          <a:p>
            <a:pPr marL="214313" indent="-214313">
              <a:buFont typeface="Arial" panose="020B0604020202020204" pitchFamily="34" charset="0"/>
              <a:buChar char="•"/>
            </a:pPr>
            <a:r>
              <a:rPr lang="en-US" sz="1350" b="1" dirty="0">
                <a:solidFill>
                  <a:schemeClr val="tx2"/>
                </a:solidFill>
                <a:latin typeface="Arial" panose="020B0604020202020204" pitchFamily="34" charset="0"/>
              </a:rPr>
              <a:t>The facility has a total volume of 16 cubic meters, contains 3 circulation pumps and 3 disinfection systems.</a:t>
            </a:r>
          </a:p>
          <a:p>
            <a:pPr marL="214313" indent="-214313">
              <a:buFont typeface="Arial" panose="020B0604020202020204" pitchFamily="34" charset="0"/>
              <a:buChar char="•"/>
            </a:pPr>
            <a:r>
              <a:rPr lang="en-US" sz="1350" b="1" dirty="0">
                <a:solidFill>
                  <a:schemeClr val="tx2"/>
                </a:solidFill>
                <a:latin typeface="Arial" panose="020B0604020202020204" pitchFamily="34" charset="0"/>
              </a:rPr>
              <a:t>The treated volume is approximately 20 cubic meters per day</a:t>
            </a:r>
            <a:endParaRPr lang="en-US" sz="1350" b="1" dirty="0">
              <a:solidFill>
                <a:schemeClr val="tx2"/>
              </a:solidFill>
              <a:latin typeface="Arial" panose="020B0604020202020204" pitchFamily="34" charset="0"/>
              <a:cs typeface="Arial" panose="020B0604020202020204" pitchFamily="34" charset="0"/>
            </a:endParaRPr>
          </a:p>
        </p:txBody>
      </p:sp>
      <p:sp>
        <p:nvSpPr>
          <p:cNvPr id="12" name="תיבת טקסט 11">
            <a:extLst>
              <a:ext uri="{FF2B5EF4-FFF2-40B4-BE49-F238E27FC236}">
                <a16:creationId xmlns:a16="http://schemas.microsoft.com/office/drawing/2014/main" id="{AE35029C-BB0A-4B25-9AB0-EA4DD04B9206}"/>
              </a:ext>
            </a:extLst>
          </p:cNvPr>
          <p:cNvSpPr txBox="1"/>
          <p:nvPr/>
        </p:nvSpPr>
        <p:spPr>
          <a:xfrm>
            <a:off x="4050052" y="157501"/>
            <a:ext cx="4570821" cy="1200329"/>
          </a:xfrm>
          <a:prstGeom prst="rect">
            <a:avLst/>
          </a:prstGeom>
          <a:noFill/>
        </p:spPr>
        <p:txBody>
          <a:bodyPr wrap="square">
            <a:spAutoFit/>
          </a:bodyPr>
          <a:lstStyle/>
          <a:p>
            <a:pPr algn="ctr" rtl="0"/>
            <a:r>
              <a:rPr lang="en-US" sz="2400" b="1" dirty="0">
                <a:solidFill>
                  <a:srgbClr val="0070C0"/>
                </a:solidFill>
                <a:latin typeface="Arial" panose="020B0604020202020204" pitchFamily="34" charset="0"/>
                <a:ea typeface="Arial"/>
                <a:cs typeface="Arial" panose="020B0604020202020204" pitchFamily="34" charset="0"/>
                <a:sym typeface="Arial"/>
              </a:rPr>
              <a:t>Copter facility at the Kibbutz Lahav wastewater treatment center</a:t>
            </a:r>
          </a:p>
        </p:txBody>
      </p:sp>
      <p:sp>
        <p:nvSpPr>
          <p:cNvPr id="13" name="תיבת טקסט 12">
            <a:extLst>
              <a:ext uri="{FF2B5EF4-FFF2-40B4-BE49-F238E27FC236}">
                <a16:creationId xmlns:a16="http://schemas.microsoft.com/office/drawing/2014/main" id="{E00E1CD0-9592-4E66-BCD4-3CBAB589E722}"/>
              </a:ext>
            </a:extLst>
          </p:cNvPr>
          <p:cNvSpPr txBox="1"/>
          <p:nvPr/>
        </p:nvSpPr>
        <p:spPr>
          <a:xfrm>
            <a:off x="3369925" y="1941340"/>
            <a:ext cx="750437" cy="276999"/>
          </a:xfrm>
          <a:prstGeom prst="rect">
            <a:avLst/>
          </a:prstGeom>
          <a:noFill/>
        </p:spPr>
        <p:txBody>
          <a:bodyPr wrap="square">
            <a:spAutoFit/>
          </a:bodyPr>
          <a:lstStyle/>
          <a:p>
            <a:r>
              <a:rPr lang="en-GB" sz="1200" b="1" dirty="0">
                <a:solidFill>
                  <a:schemeClr val="bg1"/>
                </a:solidFill>
              </a:rPr>
              <a:t>reservoir</a:t>
            </a:r>
            <a:endParaRPr lang="he-IL" sz="1200" dirty="0"/>
          </a:p>
        </p:txBody>
      </p:sp>
      <p:sp>
        <p:nvSpPr>
          <p:cNvPr id="14" name="TextBox 108">
            <a:extLst>
              <a:ext uri="{FF2B5EF4-FFF2-40B4-BE49-F238E27FC236}">
                <a16:creationId xmlns:a16="http://schemas.microsoft.com/office/drawing/2014/main" id="{F78D2475-3F0C-4E53-A457-74F28AAD13E7}"/>
              </a:ext>
            </a:extLst>
          </p:cNvPr>
          <p:cNvSpPr txBox="1"/>
          <p:nvPr/>
        </p:nvSpPr>
        <p:spPr>
          <a:xfrm>
            <a:off x="-49333" y="3239110"/>
            <a:ext cx="930129" cy="430887"/>
          </a:xfrm>
          <a:prstGeom prst="rect">
            <a:avLst/>
          </a:prstGeom>
          <a:noFill/>
        </p:spPr>
        <p:txBody>
          <a:bodyPr wrap="square" rtlCol="1">
            <a:spAutoFit/>
          </a:bodyPr>
          <a:lstStyle/>
          <a:p>
            <a:r>
              <a:rPr lang="en-GB" sz="1100" b="1" dirty="0"/>
              <a:t>Secondary treatment</a:t>
            </a:r>
            <a:endParaRPr lang="he-IL" sz="1100" b="1" dirty="0"/>
          </a:p>
        </p:txBody>
      </p:sp>
    </p:spTree>
    <p:extLst>
      <p:ext uri="{BB962C8B-B14F-4D97-AF65-F5344CB8AC3E}">
        <p14:creationId xmlns:p14="http://schemas.microsoft.com/office/powerpoint/2010/main" val="268781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1+#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FE7579-2C12-F924-03B4-ABE53038E2FC}"/>
              </a:ext>
            </a:extLst>
          </p:cNvPr>
          <p:cNvSpPr>
            <a:spLocks/>
          </p:cNvSpPr>
          <p:nvPr/>
        </p:nvSpPr>
        <p:spPr>
          <a:xfrm>
            <a:off x="-1" y="0"/>
            <a:ext cx="9144001" cy="5148263"/>
          </a:xfrm>
          <a:prstGeom prst="rect">
            <a:avLst/>
          </a:prstGeom>
          <a:gradFill flip="none" rotWithShape="1">
            <a:gsLst>
              <a:gs pos="0">
                <a:srgbClr val="C7C7C7">
                  <a:alpha val="30000"/>
                </a:srgbClr>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t> </a:t>
            </a:r>
          </a:p>
        </p:txBody>
      </p:sp>
      <p:pic>
        <p:nvPicPr>
          <p:cNvPr id="7" name="Graphic 6">
            <a:extLst>
              <a:ext uri="{FF2B5EF4-FFF2-40B4-BE49-F238E27FC236}">
                <a16:creationId xmlns:a16="http://schemas.microsoft.com/office/drawing/2014/main" id="{B6B4C0A8-A1C3-81BD-2D6A-9378A28102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9155070" cy="1561822"/>
          </a:xfrm>
          <a:prstGeom prst="rect">
            <a:avLst/>
          </a:prstGeom>
        </p:spPr>
      </p:pic>
      <p:pic>
        <p:nvPicPr>
          <p:cNvPr id="5" name="Graphic 4">
            <a:extLst>
              <a:ext uri="{FF2B5EF4-FFF2-40B4-BE49-F238E27FC236}">
                <a16:creationId xmlns:a16="http://schemas.microsoft.com/office/drawing/2014/main" id="{DF70AE6D-530A-8273-2757-44CA8CB9C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582" y="-985287"/>
            <a:ext cx="7118836" cy="7118836"/>
          </a:xfrm>
          <a:prstGeom prst="rect">
            <a:avLst/>
          </a:prstGeom>
        </p:spPr>
      </p:pic>
      <p:sp>
        <p:nvSpPr>
          <p:cNvPr id="8" name="TextBox 7">
            <a:extLst>
              <a:ext uri="{FF2B5EF4-FFF2-40B4-BE49-F238E27FC236}">
                <a16:creationId xmlns:a16="http://schemas.microsoft.com/office/drawing/2014/main" id="{374A5B72-8088-5530-41C9-34C373C23B00}"/>
              </a:ext>
            </a:extLst>
          </p:cNvPr>
          <p:cNvSpPr txBox="1"/>
          <p:nvPr/>
        </p:nvSpPr>
        <p:spPr>
          <a:xfrm>
            <a:off x="1397722" y="116846"/>
            <a:ext cx="6214658" cy="738664"/>
          </a:xfrm>
          <a:prstGeom prst="rect">
            <a:avLst/>
          </a:prstGeom>
          <a:noFill/>
        </p:spPr>
        <p:txBody>
          <a:bodyPr wrap="square" rtlCol="1">
            <a:spAutoFit/>
          </a:bodyPr>
          <a:lstStyle/>
          <a:p>
            <a:pPr algn="ctr"/>
            <a:r>
              <a:rPr lang="en-GB" sz="2400" b="1" dirty="0">
                <a:solidFill>
                  <a:schemeClr val="bg1"/>
                </a:solidFill>
              </a:rPr>
              <a:t>WASTEWATER TREATMENT </a:t>
            </a:r>
          </a:p>
          <a:p>
            <a:pPr algn="ctr"/>
            <a:r>
              <a:rPr lang="en-GB" b="1" dirty="0">
                <a:solidFill>
                  <a:schemeClr val="bg1"/>
                </a:solidFill>
              </a:rPr>
              <a:t>COPPTER’S  COP10 SYSTEM BENEFITS</a:t>
            </a:r>
          </a:p>
        </p:txBody>
      </p:sp>
      <p:pic>
        <p:nvPicPr>
          <p:cNvPr id="10" name="Graphic 9">
            <a:extLst>
              <a:ext uri="{FF2B5EF4-FFF2-40B4-BE49-F238E27FC236}">
                <a16:creationId xmlns:a16="http://schemas.microsoft.com/office/drawing/2014/main" id="{498A0535-BAF2-6D61-E628-B2DDF625C9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19667" y="1676621"/>
            <a:ext cx="5904666" cy="3354054"/>
          </a:xfrm>
          <a:prstGeom prst="rect">
            <a:avLst/>
          </a:prstGeom>
        </p:spPr>
      </p:pic>
      <p:grpSp>
        <p:nvGrpSpPr>
          <p:cNvPr id="21" name="Group 20">
            <a:extLst>
              <a:ext uri="{FF2B5EF4-FFF2-40B4-BE49-F238E27FC236}">
                <a16:creationId xmlns:a16="http://schemas.microsoft.com/office/drawing/2014/main" id="{12B68DD7-56FF-EA92-B3F1-3A813C64AC73}"/>
              </a:ext>
            </a:extLst>
          </p:cNvPr>
          <p:cNvGrpSpPr/>
          <p:nvPr/>
        </p:nvGrpSpPr>
        <p:grpSpPr>
          <a:xfrm>
            <a:off x="1119427" y="755118"/>
            <a:ext cx="1632480" cy="307777"/>
            <a:chOff x="477716" y="755118"/>
            <a:chExt cx="1632480" cy="307777"/>
          </a:xfrm>
        </p:grpSpPr>
        <p:pic>
          <p:nvPicPr>
            <p:cNvPr id="11" name="Picture 10">
              <a:extLst>
                <a:ext uri="{FF2B5EF4-FFF2-40B4-BE49-F238E27FC236}">
                  <a16:creationId xmlns:a16="http://schemas.microsoft.com/office/drawing/2014/main" id="{D4288517-60FD-4242-2B2F-0030F46B49D3}"/>
                </a:ext>
              </a:extLst>
            </p:cNvPr>
            <p:cNvPicPr>
              <a:picLocks noChangeAspect="1"/>
            </p:cNvPicPr>
            <p:nvPr/>
          </p:nvPicPr>
          <p:blipFill>
            <a:blip r:embed="rId8"/>
            <a:stretch>
              <a:fillRect/>
            </a:stretch>
          </p:blipFill>
          <p:spPr>
            <a:xfrm>
              <a:off x="477716" y="828045"/>
              <a:ext cx="57150" cy="161925"/>
            </a:xfrm>
            <a:prstGeom prst="rect">
              <a:avLst/>
            </a:prstGeom>
          </p:spPr>
        </p:pic>
        <p:sp>
          <p:nvSpPr>
            <p:cNvPr id="12" name="TextBox 11">
              <a:extLst>
                <a:ext uri="{FF2B5EF4-FFF2-40B4-BE49-F238E27FC236}">
                  <a16:creationId xmlns:a16="http://schemas.microsoft.com/office/drawing/2014/main" id="{43919FE2-1E6A-DB55-37F0-8E86A0D5E2DA}"/>
                </a:ext>
              </a:extLst>
            </p:cNvPr>
            <p:cNvSpPr txBox="1"/>
            <p:nvPr/>
          </p:nvSpPr>
          <p:spPr>
            <a:xfrm>
              <a:off x="534866" y="755118"/>
              <a:ext cx="1575330" cy="307777"/>
            </a:xfrm>
            <a:prstGeom prst="rect">
              <a:avLst/>
            </a:prstGeom>
            <a:noFill/>
          </p:spPr>
          <p:txBody>
            <a:bodyPr wrap="square" rtlCol="1">
              <a:spAutoFit/>
            </a:bodyPr>
            <a:lstStyle/>
            <a:p>
              <a:r>
                <a:rPr lang="en-GB" sz="1400" dirty="0">
                  <a:solidFill>
                    <a:schemeClr val="bg1"/>
                  </a:solidFill>
                  <a:latin typeface="+mj-lt"/>
                </a:rPr>
                <a:t>No earth salination</a:t>
              </a:r>
              <a:endParaRPr lang="he-IL" sz="1400" dirty="0">
                <a:solidFill>
                  <a:schemeClr val="bg1"/>
                </a:solidFill>
                <a:latin typeface="+mj-lt"/>
              </a:endParaRPr>
            </a:p>
          </p:txBody>
        </p:sp>
      </p:grpSp>
      <p:grpSp>
        <p:nvGrpSpPr>
          <p:cNvPr id="22" name="Group 21">
            <a:extLst>
              <a:ext uri="{FF2B5EF4-FFF2-40B4-BE49-F238E27FC236}">
                <a16:creationId xmlns:a16="http://schemas.microsoft.com/office/drawing/2014/main" id="{8D149B37-BC7D-AE90-C3F0-8ED4D7AF18EA}"/>
              </a:ext>
            </a:extLst>
          </p:cNvPr>
          <p:cNvGrpSpPr/>
          <p:nvPr/>
        </p:nvGrpSpPr>
        <p:grpSpPr>
          <a:xfrm>
            <a:off x="1119427" y="1077506"/>
            <a:ext cx="1632480" cy="307777"/>
            <a:chOff x="477716" y="1077506"/>
            <a:chExt cx="1632480" cy="307777"/>
          </a:xfrm>
        </p:grpSpPr>
        <p:pic>
          <p:nvPicPr>
            <p:cNvPr id="13" name="Picture 12">
              <a:extLst>
                <a:ext uri="{FF2B5EF4-FFF2-40B4-BE49-F238E27FC236}">
                  <a16:creationId xmlns:a16="http://schemas.microsoft.com/office/drawing/2014/main" id="{76B2A413-D902-7945-B281-F6FC56C56C9A}"/>
                </a:ext>
              </a:extLst>
            </p:cNvPr>
            <p:cNvPicPr>
              <a:picLocks noChangeAspect="1"/>
            </p:cNvPicPr>
            <p:nvPr/>
          </p:nvPicPr>
          <p:blipFill>
            <a:blip r:embed="rId8"/>
            <a:stretch>
              <a:fillRect/>
            </a:stretch>
          </p:blipFill>
          <p:spPr>
            <a:xfrm>
              <a:off x="477716" y="1150433"/>
              <a:ext cx="57150" cy="161925"/>
            </a:xfrm>
            <a:prstGeom prst="rect">
              <a:avLst/>
            </a:prstGeom>
          </p:spPr>
        </p:pic>
        <p:sp>
          <p:nvSpPr>
            <p:cNvPr id="14" name="TextBox 13">
              <a:extLst>
                <a:ext uri="{FF2B5EF4-FFF2-40B4-BE49-F238E27FC236}">
                  <a16:creationId xmlns:a16="http://schemas.microsoft.com/office/drawing/2014/main" id="{E87A7C16-215C-5673-75A6-11E36E980B61}"/>
                </a:ext>
              </a:extLst>
            </p:cNvPr>
            <p:cNvSpPr txBox="1"/>
            <p:nvPr/>
          </p:nvSpPr>
          <p:spPr>
            <a:xfrm>
              <a:off x="534866" y="1077506"/>
              <a:ext cx="1575330" cy="307777"/>
            </a:xfrm>
            <a:prstGeom prst="rect">
              <a:avLst/>
            </a:prstGeom>
            <a:noFill/>
          </p:spPr>
          <p:txBody>
            <a:bodyPr wrap="square" rtlCol="1">
              <a:spAutoFit/>
            </a:bodyPr>
            <a:lstStyle/>
            <a:p>
              <a:r>
                <a:rPr lang="en-GB" sz="1400" dirty="0">
                  <a:solidFill>
                    <a:schemeClr val="bg1"/>
                  </a:solidFill>
                  <a:latin typeface="+mj-lt"/>
                </a:rPr>
                <a:t>No toxic residues</a:t>
              </a:r>
              <a:endParaRPr lang="he-IL" sz="1400" dirty="0">
                <a:solidFill>
                  <a:schemeClr val="bg1"/>
                </a:solidFill>
                <a:latin typeface="+mj-lt"/>
              </a:endParaRPr>
            </a:p>
          </p:txBody>
        </p:sp>
      </p:grpSp>
      <p:grpSp>
        <p:nvGrpSpPr>
          <p:cNvPr id="23" name="Group 22">
            <a:extLst>
              <a:ext uri="{FF2B5EF4-FFF2-40B4-BE49-F238E27FC236}">
                <a16:creationId xmlns:a16="http://schemas.microsoft.com/office/drawing/2014/main" id="{9B60F22C-8A84-D6A7-022C-EE97A15E52AB}"/>
              </a:ext>
            </a:extLst>
          </p:cNvPr>
          <p:cNvGrpSpPr/>
          <p:nvPr/>
        </p:nvGrpSpPr>
        <p:grpSpPr>
          <a:xfrm>
            <a:off x="3172473" y="757055"/>
            <a:ext cx="2870564" cy="307777"/>
            <a:chOff x="2530762" y="757055"/>
            <a:chExt cx="2870564" cy="307777"/>
          </a:xfrm>
        </p:grpSpPr>
        <p:pic>
          <p:nvPicPr>
            <p:cNvPr id="15" name="Picture 14">
              <a:extLst>
                <a:ext uri="{FF2B5EF4-FFF2-40B4-BE49-F238E27FC236}">
                  <a16:creationId xmlns:a16="http://schemas.microsoft.com/office/drawing/2014/main" id="{E247FE1D-BA95-568B-8ADB-1466A4DB42C7}"/>
                </a:ext>
              </a:extLst>
            </p:cNvPr>
            <p:cNvPicPr>
              <a:picLocks noChangeAspect="1"/>
            </p:cNvPicPr>
            <p:nvPr/>
          </p:nvPicPr>
          <p:blipFill>
            <a:blip r:embed="rId8"/>
            <a:stretch>
              <a:fillRect/>
            </a:stretch>
          </p:blipFill>
          <p:spPr>
            <a:xfrm>
              <a:off x="2530762" y="829982"/>
              <a:ext cx="57150" cy="161925"/>
            </a:xfrm>
            <a:prstGeom prst="rect">
              <a:avLst/>
            </a:prstGeom>
          </p:spPr>
        </p:pic>
        <p:sp>
          <p:nvSpPr>
            <p:cNvPr id="16" name="TextBox 15">
              <a:extLst>
                <a:ext uri="{FF2B5EF4-FFF2-40B4-BE49-F238E27FC236}">
                  <a16:creationId xmlns:a16="http://schemas.microsoft.com/office/drawing/2014/main" id="{5965F6AC-37D4-8DC8-DD25-F35445427BF1}"/>
                </a:ext>
              </a:extLst>
            </p:cNvPr>
            <p:cNvSpPr txBox="1"/>
            <p:nvPr/>
          </p:nvSpPr>
          <p:spPr>
            <a:xfrm>
              <a:off x="2587912" y="757055"/>
              <a:ext cx="2813414" cy="307777"/>
            </a:xfrm>
            <a:prstGeom prst="rect">
              <a:avLst/>
            </a:prstGeom>
            <a:noFill/>
          </p:spPr>
          <p:txBody>
            <a:bodyPr wrap="square" rtlCol="1">
              <a:spAutoFit/>
            </a:bodyPr>
            <a:lstStyle/>
            <a:p>
              <a:r>
                <a:rPr lang="en-GB" sz="1400" dirty="0">
                  <a:solidFill>
                    <a:schemeClr val="bg1"/>
                  </a:solidFill>
                  <a:latin typeface="+mj-lt"/>
                </a:rPr>
                <a:t>Lower operation costs </a:t>
              </a:r>
              <a:endParaRPr lang="he-IL" sz="1400" dirty="0">
                <a:solidFill>
                  <a:schemeClr val="bg1"/>
                </a:solidFill>
                <a:latin typeface="+mj-lt"/>
              </a:endParaRPr>
            </a:p>
          </p:txBody>
        </p:sp>
      </p:grpSp>
      <p:grpSp>
        <p:nvGrpSpPr>
          <p:cNvPr id="24" name="Group 23">
            <a:extLst>
              <a:ext uri="{FF2B5EF4-FFF2-40B4-BE49-F238E27FC236}">
                <a16:creationId xmlns:a16="http://schemas.microsoft.com/office/drawing/2014/main" id="{EAB4B729-FAD9-4A1F-5ED3-CAFEC10A8552}"/>
              </a:ext>
            </a:extLst>
          </p:cNvPr>
          <p:cNvGrpSpPr/>
          <p:nvPr/>
        </p:nvGrpSpPr>
        <p:grpSpPr>
          <a:xfrm>
            <a:off x="3172473" y="1063645"/>
            <a:ext cx="2981764" cy="307777"/>
            <a:chOff x="2530762" y="1063645"/>
            <a:chExt cx="2981764" cy="307777"/>
          </a:xfrm>
        </p:grpSpPr>
        <p:pic>
          <p:nvPicPr>
            <p:cNvPr id="17" name="Picture 16">
              <a:extLst>
                <a:ext uri="{FF2B5EF4-FFF2-40B4-BE49-F238E27FC236}">
                  <a16:creationId xmlns:a16="http://schemas.microsoft.com/office/drawing/2014/main" id="{C06B6961-4CA6-7976-3A84-8CFAE1679265}"/>
                </a:ext>
              </a:extLst>
            </p:cNvPr>
            <p:cNvPicPr>
              <a:picLocks noChangeAspect="1"/>
            </p:cNvPicPr>
            <p:nvPr/>
          </p:nvPicPr>
          <p:blipFill>
            <a:blip r:embed="rId8"/>
            <a:stretch>
              <a:fillRect/>
            </a:stretch>
          </p:blipFill>
          <p:spPr>
            <a:xfrm>
              <a:off x="2530762" y="1136572"/>
              <a:ext cx="57150" cy="161925"/>
            </a:xfrm>
            <a:prstGeom prst="rect">
              <a:avLst/>
            </a:prstGeom>
          </p:spPr>
        </p:pic>
        <p:sp>
          <p:nvSpPr>
            <p:cNvPr id="18" name="TextBox 17">
              <a:extLst>
                <a:ext uri="{FF2B5EF4-FFF2-40B4-BE49-F238E27FC236}">
                  <a16:creationId xmlns:a16="http://schemas.microsoft.com/office/drawing/2014/main" id="{6C6ABB38-A576-999B-407A-63A0366F25B5}"/>
                </a:ext>
              </a:extLst>
            </p:cNvPr>
            <p:cNvSpPr txBox="1"/>
            <p:nvPr/>
          </p:nvSpPr>
          <p:spPr>
            <a:xfrm>
              <a:off x="2587912" y="1063645"/>
              <a:ext cx="2924614" cy="307777"/>
            </a:xfrm>
            <a:prstGeom prst="rect">
              <a:avLst/>
            </a:prstGeom>
            <a:noFill/>
          </p:spPr>
          <p:txBody>
            <a:bodyPr wrap="square" rtlCol="1">
              <a:spAutoFit/>
            </a:bodyPr>
            <a:lstStyle/>
            <a:p>
              <a:r>
                <a:rPr lang="en-GB" sz="1400" dirty="0">
                  <a:solidFill>
                    <a:schemeClr val="bg1"/>
                  </a:solidFill>
                  <a:latin typeface="+mj-lt"/>
                </a:rPr>
                <a:t>Lower energy consumption</a:t>
              </a:r>
              <a:endParaRPr lang="he-IL" sz="1400" dirty="0">
                <a:solidFill>
                  <a:schemeClr val="bg1"/>
                </a:solidFill>
                <a:latin typeface="+mj-lt"/>
              </a:endParaRPr>
            </a:p>
          </p:txBody>
        </p:sp>
      </p:grpSp>
      <p:grpSp>
        <p:nvGrpSpPr>
          <p:cNvPr id="25" name="Group 24">
            <a:extLst>
              <a:ext uri="{FF2B5EF4-FFF2-40B4-BE49-F238E27FC236}">
                <a16:creationId xmlns:a16="http://schemas.microsoft.com/office/drawing/2014/main" id="{B9166933-1D39-0245-4700-47A6DCE06F43}"/>
              </a:ext>
            </a:extLst>
          </p:cNvPr>
          <p:cNvGrpSpPr/>
          <p:nvPr/>
        </p:nvGrpSpPr>
        <p:grpSpPr>
          <a:xfrm>
            <a:off x="6520753" y="737692"/>
            <a:ext cx="1610665" cy="307777"/>
            <a:chOff x="6954840" y="737692"/>
            <a:chExt cx="1610665" cy="307777"/>
          </a:xfrm>
        </p:grpSpPr>
        <p:pic>
          <p:nvPicPr>
            <p:cNvPr id="19" name="Picture 18">
              <a:extLst>
                <a:ext uri="{FF2B5EF4-FFF2-40B4-BE49-F238E27FC236}">
                  <a16:creationId xmlns:a16="http://schemas.microsoft.com/office/drawing/2014/main" id="{0D604A4C-E362-38C2-87BD-D9D85F4B6DB9}"/>
                </a:ext>
              </a:extLst>
            </p:cNvPr>
            <p:cNvPicPr>
              <a:picLocks noChangeAspect="1"/>
            </p:cNvPicPr>
            <p:nvPr/>
          </p:nvPicPr>
          <p:blipFill>
            <a:blip r:embed="rId8"/>
            <a:stretch>
              <a:fillRect/>
            </a:stretch>
          </p:blipFill>
          <p:spPr>
            <a:xfrm>
              <a:off x="6954840" y="810619"/>
              <a:ext cx="57150" cy="161925"/>
            </a:xfrm>
            <a:prstGeom prst="rect">
              <a:avLst/>
            </a:prstGeom>
          </p:spPr>
        </p:pic>
        <p:sp>
          <p:nvSpPr>
            <p:cNvPr id="20" name="TextBox 19">
              <a:extLst>
                <a:ext uri="{FF2B5EF4-FFF2-40B4-BE49-F238E27FC236}">
                  <a16:creationId xmlns:a16="http://schemas.microsoft.com/office/drawing/2014/main" id="{1303D0BA-3BAC-2C23-91F6-AD059A2D72B3}"/>
                </a:ext>
              </a:extLst>
            </p:cNvPr>
            <p:cNvSpPr txBox="1"/>
            <p:nvPr/>
          </p:nvSpPr>
          <p:spPr>
            <a:xfrm>
              <a:off x="7011991" y="737692"/>
              <a:ext cx="1553514" cy="307777"/>
            </a:xfrm>
            <a:prstGeom prst="rect">
              <a:avLst/>
            </a:prstGeom>
            <a:noFill/>
          </p:spPr>
          <p:txBody>
            <a:bodyPr wrap="square" rtlCol="1">
              <a:spAutoFit/>
            </a:bodyPr>
            <a:lstStyle/>
            <a:p>
              <a:r>
                <a:rPr lang="en-GB" sz="1400" dirty="0">
                  <a:solidFill>
                    <a:schemeClr val="bg1"/>
                  </a:solidFill>
                  <a:latin typeface="+mj-lt"/>
                </a:rPr>
                <a:t>Lower device price</a:t>
              </a:r>
              <a:endParaRPr lang="he-IL" sz="1400" dirty="0">
                <a:solidFill>
                  <a:schemeClr val="bg1"/>
                </a:solidFill>
                <a:latin typeface="+mj-lt"/>
              </a:endParaRPr>
            </a:p>
          </p:txBody>
        </p:sp>
      </p:grpSp>
      <p:grpSp>
        <p:nvGrpSpPr>
          <p:cNvPr id="38" name="Group 37">
            <a:extLst>
              <a:ext uri="{FF2B5EF4-FFF2-40B4-BE49-F238E27FC236}">
                <a16:creationId xmlns:a16="http://schemas.microsoft.com/office/drawing/2014/main" id="{B380A2C6-AEB3-A102-5095-715E35DAB7CF}"/>
              </a:ext>
            </a:extLst>
          </p:cNvPr>
          <p:cNvGrpSpPr/>
          <p:nvPr/>
        </p:nvGrpSpPr>
        <p:grpSpPr>
          <a:xfrm>
            <a:off x="1619666" y="1939216"/>
            <a:ext cx="1174758" cy="1062567"/>
            <a:chOff x="1619666" y="1939216"/>
            <a:chExt cx="1174758" cy="1062567"/>
          </a:xfrm>
        </p:grpSpPr>
        <p:sp>
          <p:nvSpPr>
            <p:cNvPr id="31" name="Freeform: Shape 30">
              <a:extLst>
                <a:ext uri="{FF2B5EF4-FFF2-40B4-BE49-F238E27FC236}">
                  <a16:creationId xmlns:a16="http://schemas.microsoft.com/office/drawing/2014/main" id="{DE9512A4-5788-6A93-B642-69846634042D}"/>
                </a:ext>
              </a:extLst>
            </p:cNvPr>
            <p:cNvSpPr/>
            <p:nvPr/>
          </p:nvSpPr>
          <p:spPr>
            <a:xfrm>
              <a:off x="1619666" y="1939216"/>
              <a:ext cx="1174758" cy="1062567"/>
            </a:xfrm>
            <a:custGeom>
              <a:avLst/>
              <a:gdLst>
                <a:gd name="connsiteX0" fmla="*/ 0 w 1174758"/>
                <a:gd name="connsiteY0" fmla="*/ 0 h 1062567"/>
                <a:gd name="connsiteX1" fmla="*/ 813735 w 1174758"/>
                <a:gd name="connsiteY1" fmla="*/ 0 h 1062567"/>
                <a:gd name="connsiteX2" fmla="*/ 1174759 w 1174758"/>
                <a:gd name="connsiteY2" fmla="*/ 361023 h 1062567"/>
                <a:gd name="connsiteX3" fmla="*/ 1174759 w 1174758"/>
                <a:gd name="connsiteY3" fmla="*/ 1062567 h 1062567"/>
                <a:gd name="connsiteX4" fmla="*/ 0 w 1174758"/>
                <a:gd name="connsiteY4" fmla="*/ 1062567 h 1062567"/>
                <a:gd name="connsiteX5" fmla="*/ 0 w 1174758"/>
                <a:gd name="connsiteY5" fmla="*/ 0 h 1062567"/>
                <a:gd name="connsiteX6" fmla="*/ 0 w 1174758"/>
                <a:gd name="connsiteY6" fmla="*/ 0 h 106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758" h="1062567">
                  <a:moveTo>
                    <a:pt x="0" y="0"/>
                  </a:moveTo>
                  <a:lnTo>
                    <a:pt x="813735" y="0"/>
                  </a:lnTo>
                  <a:cubicBezTo>
                    <a:pt x="1012903" y="0"/>
                    <a:pt x="1174759" y="161728"/>
                    <a:pt x="1174759" y="361023"/>
                  </a:cubicBezTo>
                  <a:lnTo>
                    <a:pt x="1174759" y="1062567"/>
                  </a:lnTo>
                  <a:lnTo>
                    <a:pt x="0" y="1062567"/>
                  </a:lnTo>
                  <a:lnTo>
                    <a:pt x="0" y="0"/>
                  </a:lnTo>
                  <a:lnTo>
                    <a:pt x="0" y="0"/>
                  </a:lnTo>
                  <a:close/>
                </a:path>
              </a:pathLst>
            </a:custGeom>
            <a:blipFill>
              <a:blip r:embed="rId9"/>
              <a:stretch>
                <a:fillRect/>
              </a:stretch>
            </a:blipFill>
            <a:ln w="12735" cap="flat">
              <a:noFill/>
              <a:prstDash val="solid"/>
              <a:miter/>
            </a:ln>
          </p:spPr>
          <p:txBody>
            <a:bodyPr rtlCol="1" anchor="ctr"/>
            <a:lstStyle/>
            <a:p>
              <a:endParaRPr lang="he-IL" dirty="0"/>
            </a:p>
          </p:txBody>
        </p:sp>
        <p:sp>
          <p:nvSpPr>
            <p:cNvPr id="32" name="Freeform: Shape 31">
              <a:extLst>
                <a:ext uri="{FF2B5EF4-FFF2-40B4-BE49-F238E27FC236}">
                  <a16:creationId xmlns:a16="http://schemas.microsoft.com/office/drawing/2014/main" id="{5D92E4D6-562E-3109-E69C-A4F97EA1CE83}"/>
                </a:ext>
              </a:extLst>
            </p:cNvPr>
            <p:cNvSpPr/>
            <p:nvPr/>
          </p:nvSpPr>
          <p:spPr>
            <a:xfrm>
              <a:off x="1619666" y="2950845"/>
              <a:ext cx="1174758" cy="50938"/>
            </a:xfrm>
            <a:custGeom>
              <a:avLst/>
              <a:gdLst>
                <a:gd name="connsiteX0" fmla="*/ 0 w 1174758"/>
                <a:gd name="connsiteY0" fmla="*/ 0 h 50938"/>
                <a:gd name="connsiteX1" fmla="*/ 1174759 w 1174758"/>
                <a:gd name="connsiteY1" fmla="*/ 0 h 50938"/>
                <a:gd name="connsiteX2" fmla="*/ 1174759 w 1174758"/>
                <a:gd name="connsiteY2" fmla="*/ 50938 h 50938"/>
                <a:gd name="connsiteX3" fmla="*/ 0 w 1174758"/>
                <a:gd name="connsiteY3" fmla="*/ 50938 h 50938"/>
              </a:gdLst>
              <a:ahLst/>
              <a:cxnLst>
                <a:cxn ang="0">
                  <a:pos x="connsiteX0" y="connsiteY0"/>
                </a:cxn>
                <a:cxn ang="0">
                  <a:pos x="connsiteX1" y="connsiteY1"/>
                </a:cxn>
                <a:cxn ang="0">
                  <a:pos x="connsiteX2" y="connsiteY2"/>
                </a:cxn>
                <a:cxn ang="0">
                  <a:pos x="connsiteX3" y="connsiteY3"/>
                </a:cxn>
              </a:cxnLst>
              <a:rect l="l" t="t" r="r" b="b"/>
              <a:pathLst>
                <a:path w="1174758" h="50938">
                  <a:moveTo>
                    <a:pt x="0" y="0"/>
                  </a:moveTo>
                  <a:lnTo>
                    <a:pt x="1174759" y="0"/>
                  </a:lnTo>
                  <a:lnTo>
                    <a:pt x="1174759" y="50938"/>
                  </a:lnTo>
                  <a:lnTo>
                    <a:pt x="0" y="50938"/>
                  </a:lnTo>
                  <a:close/>
                </a:path>
              </a:pathLst>
            </a:custGeom>
            <a:solidFill>
              <a:srgbClr val="2384C7"/>
            </a:solidFill>
            <a:ln w="12735" cap="flat">
              <a:noFill/>
              <a:prstDash val="solid"/>
              <a:miter/>
            </a:ln>
          </p:spPr>
          <p:txBody>
            <a:bodyPr rtlCol="1" anchor="ctr"/>
            <a:lstStyle/>
            <a:p>
              <a:endParaRPr lang="he-IL" dirty="0"/>
            </a:p>
          </p:txBody>
        </p:sp>
      </p:grpSp>
      <p:pic>
        <p:nvPicPr>
          <p:cNvPr id="3" name="תמונה 2">
            <a:extLst>
              <a:ext uri="{FF2B5EF4-FFF2-40B4-BE49-F238E27FC236}">
                <a16:creationId xmlns:a16="http://schemas.microsoft.com/office/drawing/2014/main" id="{4017E13B-F987-4BD7-8402-04583595DB02}"/>
              </a:ext>
            </a:extLst>
          </p:cNvPr>
          <p:cNvPicPr>
            <a:picLocks noChangeAspect="1"/>
          </p:cNvPicPr>
          <p:nvPr/>
        </p:nvPicPr>
        <p:blipFill>
          <a:blip r:embed="rId10"/>
          <a:stretch>
            <a:fillRect/>
          </a:stretch>
        </p:blipFill>
        <p:spPr>
          <a:xfrm>
            <a:off x="3011331" y="1890787"/>
            <a:ext cx="1907111" cy="1110996"/>
          </a:xfrm>
          <a:prstGeom prst="rect">
            <a:avLst/>
          </a:prstGeom>
        </p:spPr>
      </p:pic>
    </p:spTree>
    <p:extLst>
      <p:ext uri="{BB962C8B-B14F-4D97-AF65-F5344CB8AC3E}">
        <p14:creationId xmlns:p14="http://schemas.microsoft.com/office/powerpoint/2010/main" val="296378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2"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8"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0-#ppt_w/2"/>
                                          </p:val>
                                        </p:tav>
                                        <p:tav tm="100000">
                                          <p:val>
                                            <p:strVal val="#ppt_x"/>
                                          </p:val>
                                        </p:tav>
                                      </p:tavLst>
                                    </p:anim>
                                    <p:anim calcmode="lin" valueType="num">
                                      <p:cBhvr additive="base">
                                        <p:cTn id="45"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C8E3B-340A-DA3C-9838-485942F9D4A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35671E9-620D-C492-EAEE-D74646028E2F}"/>
              </a:ext>
            </a:extLst>
          </p:cNvPr>
          <p:cNvSpPr>
            <a:spLocks/>
          </p:cNvSpPr>
          <p:nvPr/>
        </p:nvSpPr>
        <p:spPr>
          <a:xfrm>
            <a:off x="-1" y="0"/>
            <a:ext cx="9144001" cy="5148263"/>
          </a:xfrm>
          <a:prstGeom prst="rect">
            <a:avLst/>
          </a:prstGeom>
          <a:gradFill flip="none" rotWithShape="1">
            <a:gsLst>
              <a:gs pos="0">
                <a:srgbClr val="C7C7C7">
                  <a:alpha val="30000"/>
                </a:srgbClr>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a:t> </a:t>
            </a:r>
            <a:endParaRPr lang="he-IL" dirty="0"/>
          </a:p>
        </p:txBody>
      </p:sp>
      <p:pic>
        <p:nvPicPr>
          <p:cNvPr id="7" name="Graphic 6">
            <a:extLst>
              <a:ext uri="{FF2B5EF4-FFF2-40B4-BE49-F238E27FC236}">
                <a16:creationId xmlns:a16="http://schemas.microsoft.com/office/drawing/2014/main" id="{2693CF4C-4B0C-C315-74EB-5B1F68A133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9155070" cy="1561822"/>
          </a:xfrm>
          <a:prstGeom prst="rect">
            <a:avLst/>
          </a:prstGeom>
        </p:spPr>
      </p:pic>
      <p:pic>
        <p:nvPicPr>
          <p:cNvPr id="5" name="Graphic 4">
            <a:extLst>
              <a:ext uri="{FF2B5EF4-FFF2-40B4-BE49-F238E27FC236}">
                <a16:creationId xmlns:a16="http://schemas.microsoft.com/office/drawing/2014/main" id="{BD5BAC3C-60B6-8A30-EE78-A8AD1CB11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582" y="-985287"/>
            <a:ext cx="7118836" cy="7118836"/>
          </a:xfrm>
          <a:prstGeom prst="rect">
            <a:avLst/>
          </a:prstGeom>
        </p:spPr>
      </p:pic>
      <p:sp>
        <p:nvSpPr>
          <p:cNvPr id="8" name="TextBox 7">
            <a:extLst>
              <a:ext uri="{FF2B5EF4-FFF2-40B4-BE49-F238E27FC236}">
                <a16:creationId xmlns:a16="http://schemas.microsoft.com/office/drawing/2014/main" id="{DEE303C7-047A-5DD8-D930-BC7E05D4BA0B}"/>
              </a:ext>
            </a:extLst>
          </p:cNvPr>
          <p:cNvSpPr txBox="1"/>
          <p:nvPr/>
        </p:nvSpPr>
        <p:spPr>
          <a:xfrm>
            <a:off x="1397722" y="116846"/>
            <a:ext cx="6214658" cy="1015663"/>
          </a:xfrm>
          <a:prstGeom prst="rect">
            <a:avLst/>
          </a:prstGeom>
          <a:noFill/>
        </p:spPr>
        <p:txBody>
          <a:bodyPr wrap="square" rtlCol="1">
            <a:spAutoFit/>
          </a:bodyPr>
          <a:lstStyle/>
          <a:p>
            <a:pPr algn="ctr"/>
            <a:r>
              <a:rPr lang="en-GB" sz="2400" b="1" dirty="0">
                <a:solidFill>
                  <a:schemeClr val="bg1"/>
                </a:solidFill>
              </a:rPr>
              <a:t>WASTEWATER TERTIARY TREATMENT </a:t>
            </a:r>
          </a:p>
          <a:p>
            <a:pPr algn="ctr"/>
            <a:r>
              <a:rPr lang="en-GB" b="1" dirty="0">
                <a:solidFill>
                  <a:schemeClr val="bg1"/>
                </a:solidFill>
              </a:rPr>
              <a:t>COPPTER’S LAHAV WWPT  1 YEAR PILOT RESULTS</a:t>
            </a:r>
          </a:p>
          <a:p>
            <a:pPr algn="ctr"/>
            <a:r>
              <a:rPr lang="en-GB" b="1" dirty="0">
                <a:solidFill>
                  <a:schemeClr val="bg1"/>
                </a:solidFill>
              </a:rPr>
              <a:t>(Flow= 20 m</a:t>
            </a:r>
            <a:r>
              <a:rPr lang="en-GB" b="1" baseline="30000" dirty="0">
                <a:solidFill>
                  <a:schemeClr val="bg1"/>
                </a:solidFill>
              </a:rPr>
              <a:t>3</a:t>
            </a:r>
            <a:r>
              <a:rPr lang="en-GB" b="1" dirty="0">
                <a:solidFill>
                  <a:schemeClr val="bg1"/>
                </a:solidFill>
              </a:rPr>
              <a:t>/day)</a:t>
            </a:r>
          </a:p>
        </p:txBody>
      </p:sp>
      <p:graphicFrame>
        <p:nvGraphicFramePr>
          <p:cNvPr id="2" name="טבלה 3">
            <a:extLst>
              <a:ext uri="{FF2B5EF4-FFF2-40B4-BE49-F238E27FC236}">
                <a16:creationId xmlns:a16="http://schemas.microsoft.com/office/drawing/2014/main" id="{6ECD722A-49D5-FE64-C61F-B73717163EE0}"/>
              </a:ext>
            </a:extLst>
          </p:cNvPr>
          <p:cNvGraphicFramePr>
            <a:graphicFrameLocks noGrp="1"/>
          </p:cNvGraphicFramePr>
          <p:nvPr/>
        </p:nvGraphicFramePr>
        <p:xfrm>
          <a:off x="2979421" y="2038390"/>
          <a:ext cx="5945854" cy="2082424"/>
        </p:xfrm>
        <a:graphic>
          <a:graphicData uri="http://schemas.openxmlformats.org/drawingml/2006/table">
            <a:tbl>
              <a:tblPr rtl="1" firstRow="1" lastCol="1" bandRow="1">
                <a:tableStyleId>{5C22544A-7EE6-4342-B048-85BDC9FD1C3A}</a:tableStyleId>
              </a:tblPr>
              <a:tblGrid>
                <a:gridCol w="1526255">
                  <a:extLst>
                    <a:ext uri="{9D8B030D-6E8A-4147-A177-3AD203B41FA5}">
                      <a16:colId xmlns:a16="http://schemas.microsoft.com/office/drawing/2014/main" val="1200164555"/>
                    </a:ext>
                  </a:extLst>
                </a:gridCol>
                <a:gridCol w="1409700">
                  <a:extLst>
                    <a:ext uri="{9D8B030D-6E8A-4147-A177-3AD203B41FA5}">
                      <a16:colId xmlns:a16="http://schemas.microsoft.com/office/drawing/2014/main" val="2092612607"/>
                    </a:ext>
                  </a:extLst>
                </a:gridCol>
                <a:gridCol w="1447800">
                  <a:extLst>
                    <a:ext uri="{9D8B030D-6E8A-4147-A177-3AD203B41FA5}">
                      <a16:colId xmlns:a16="http://schemas.microsoft.com/office/drawing/2014/main" val="235222863"/>
                    </a:ext>
                  </a:extLst>
                </a:gridCol>
                <a:gridCol w="1562099">
                  <a:extLst>
                    <a:ext uri="{9D8B030D-6E8A-4147-A177-3AD203B41FA5}">
                      <a16:colId xmlns:a16="http://schemas.microsoft.com/office/drawing/2014/main" val="588296859"/>
                    </a:ext>
                  </a:extLst>
                </a:gridCol>
              </a:tblGrid>
              <a:tr h="445730">
                <a:tc>
                  <a:txBody>
                    <a:bodyPr/>
                    <a:lstStyle/>
                    <a:p>
                      <a:pPr marL="457200" algn="ctr" rtl="0">
                        <a:lnSpc>
                          <a:spcPct val="100000"/>
                        </a:lnSpc>
                      </a:pPr>
                      <a:r>
                        <a:rPr lang="en-US" sz="1000" dirty="0">
                          <a:effectLst/>
                          <a:latin typeface="Arial" panose="020B0604020202020204" pitchFamily="34" charset="0"/>
                          <a:cs typeface="Arial" panose="020B0604020202020204" pitchFamily="34" charset="0"/>
                        </a:rPr>
                        <a:t>MAXIMAL</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457200" algn="ctr" rtl="0">
                        <a:lnSpc>
                          <a:spcPct val="100000"/>
                        </a:lnSpc>
                      </a:pPr>
                      <a:r>
                        <a:rPr lang="en-US" sz="1000" dirty="0">
                          <a:effectLst/>
                          <a:latin typeface="Arial" panose="020B0604020202020204" pitchFamily="34" charset="0"/>
                          <a:cs typeface="Arial" panose="020B0604020202020204" pitchFamily="34" charset="0"/>
                        </a:rPr>
                        <a:t>MINIMAL</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457200" algn="ctr" rtl="0">
                        <a:lnSpc>
                          <a:spcPct val="100000"/>
                        </a:lnSpc>
                        <a:spcAft>
                          <a:spcPts val="800"/>
                        </a:spcAft>
                      </a:pPr>
                      <a:r>
                        <a:rPr lang="en-US" sz="1000" dirty="0">
                          <a:effectLst/>
                          <a:latin typeface="Arial" panose="020B0604020202020204" pitchFamily="34" charset="0"/>
                          <a:cs typeface="Arial" panose="020B0604020202020204" pitchFamily="34" charset="0"/>
                        </a:rPr>
                        <a:t>AVERAGE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457200" algn="ctr" rtl="0">
                        <a:lnSpc>
                          <a:spcPct val="100000"/>
                        </a:lnSpc>
                        <a:spcAft>
                          <a:spcPts val="80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2292683619"/>
                  </a:ext>
                </a:extLst>
              </a:tr>
              <a:tr h="519094">
                <a:tc>
                  <a:txBody>
                    <a:bodyPr/>
                    <a:lstStyle/>
                    <a:p>
                      <a:pPr marL="457200" algn="ctr" rtl="0">
                        <a:lnSpc>
                          <a:spcPct val="100000"/>
                        </a:lnSpc>
                      </a:pPr>
                      <a:r>
                        <a:rPr lang="en-US" sz="1500" b="1" dirty="0">
                          <a:solidFill>
                            <a:schemeClr val="tx2"/>
                          </a:solidFill>
                          <a:effectLst/>
                          <a:latin typeface="Arial" panose="020B0604020202020204" pitchFamily="34" charset="0"/>
                          <a:cs typeface="Arial" panose="020B0604020202020204" pitchFamily="34" charset="0"/>
                        </a:rPr>
                        <a:t>1,000,000</a:t>
                      </a:r>
                      <a:endParaRPr lang="en-US" sz="1500" b="1" baseline="30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457200" algn="ctr" rtl="0">
                        <a:lnSpc>
                          <a:spcPct val="100000"/>
                        </a:lnSpc>
                      </a:pPr>
                      <a:r>
                        <a:rPr lang="en-US" sz="1500" b="1" dirty="0">
                          <a:solidFill>
                            <a:schemeClr val="tx2"/>
                          </a:solidFill>
                          <a:effectLst/>
                          <a:latin typeface="Arial" panose="020B0604020202020204" pitchFamily="34" charset="0"/>
                          <a:cs typeface="Arial" panose="020B0604020202020204" pitchFamily="34" charset="0"/>
                        </a:rPr>
                        <a:t>10,000</a:t>
                      </a:r>
                      <a:endParaRPr lang="en-US" sz="1500" b="1" baseline="30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457200" algn="ctr" rtl="0">
                        <a:lnSpc>
                          <a:spcPct val="100000"/>
                        </a:lnSpc>
                        <a:spcAft>
                          <a:spcPts val="800"/>
                        </a:spcAft>
                      </a:pPr>
                      <a:r>
                        <a:rPr lang="en-US" sz="1500" b="1" dirty="0">
                          <a:solidFill>
                            <a:schemeClr val="tx2"/>
                          </a:solidFill>
                          <a:effectLst/>
                          <a:latin typeface="Arial" panose="020B0604020202020204" pitchFamily="34" charset="0"/>
                          <a:cs typeface="Arial" panose="020B0604020202020204" pitchFamily="34" charset="0"/>
                        </a:rPr>
                        <a:t>100,000</a:t>
                      </a:r>
                      <a:endParaRPr lang="en-US" sz="1500" b="1" strike="noStrike" baseline="30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457200" algn="l" rtl="0">
                        <a:lnSpc>
                          <a:spcPct val="100000"/>
                        </a:lnSpc>
                        <a:spcAft>
                          <a:spcPts val="800"/>
                        </a:spcAft>
                      </a:pPr>
                      <a:r>
                        <a:rPr lang="en-US" sz="1500" b="1" dirty="0">
                          <a:solidFill>
                            <a:schemeClr val="accent4"/>
                          </a:solidFill>
                          <a:effectLst/>
                          <a:latin typeface="Arial" panose="020B0604020202020204" pitchFamily="34" charset="0"/>
                          <a:ea typeface="Calibri" panose="020F0502020204030204" pitchFamily="34" charset="0"/>
                          <a:cs typeface="Arial" panose="020B0604020202020204" pitchFamily="34" charset="0"/>
                        </a:rPr>
                        <a:t>In</a:t>
                      </a:r>
                    </a:p>
                  </a:txBody>
                  <a:tcPr marL="51435" marR="51435" marT="0" marB="0"/>
                </a:tc>
                <a:extLst>
                  <a:ext uri="{0D108BD9-81ED-4DB2-BD59-A6C34878D82A}">
                    <a16:rowId xmlns:a16="http://schemas.microsoft.com/office/drawing/2014/main" val="2408494095"/>
                  </a:ext>
                </a:extLst>
              </a:tr>
              <a:tr h="262317">
                <a:tc>
                  <a:txBody>
                    <a:bodyPr/>
                    <a:lstStyle/>
                    <a:p>
                      <a:pPr marL="457200" algn="ctr" rtl="0">
                        <a:lnSpc>
                          <a:spcPct val="100000"/>
                        </a:lnSpc>
                      </a:pPr>
                      <a:r>
                        <a:rPr lang="en-US" sz="1500" b="1" dirty="0">
                          <a:solidFill>
                            <a:schemeClr val="tx2"/>
                          </a:solidFill>
                          <a:effectLst/>
                          <a:latin typeface="Arial" panose="020B0604020202020204" pitchFamily="34" charset="0"/>
                          <a:cs typeface="Arial" panose="020B0604020202020204" pitchFamily="34" charset="0"/>
                        </a:rPr>
                        <a:t>1000</a:t>
                      </a:r>
                      <a:endParaRPr lang="en-US" sz="15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457200" algn="ctr" rtl="0">
                        <a:lnSpc>
                          <a:spcPct val="100000"/>
                        </a:lnSpc>
                      </a:pPr>
                      <a:r>
                        <a:rPr lang="he-IL" sz="1500" b="1" dirty="0">
                          <a:solidFill>
                            <a:schemeClr val="tx2"/>
                          </a:solidFill>
                          <a:effectLst/>
                          <a:latin typeface="Arial" panose="020B0604020202020204" pitchFamily="34" charset="0"/>
                          <a:cs typeface="Arial" panose="020B0604020202020204" pitchFamily="34" charset="0"/>
                        </a:rPr>
                        <a:t>1</a:t>
                      </a:r>
                      <a:r>
                        <a:rPr lang="en-US" sz="1500" b="1" dirty="0">
                          <a:solidFill>
                            <a:schemeClr val="tx2"/>
                          </a:solidFill>
                          <a:effectLst/>
                          <a:latin typeface="Arial" panose="020B0604020202020204" pitchFamily="34" charset="0"/>
                          <a:cs typeface="Arial" panose="020B0604020202020204" pitchFamily="34" charset="0"/>
                        </a:rPr>
                        <a:t>0</a:t>
                      </a:r>
                      <a:endParaRPr lang="en-US" sz="15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457200" algn="ctr" rtl="0">
                        <a:lnSpc>
                          <a:spcPct val="100000"/>
                        </a:lnSpc>
                        <a:spcAft>
                          <a:spcPts val="800"/>
                        </a:spcAft>
                      </a:pPr>
                      <a:r>
                        <a:rPr lang="en-US" sz="1500" b="1" dirty="0">
                          <a:solidFill>
                            <a:schemeClr val="tx2"/>
                          </a:solidFill>
                          <a:effectLst/>
                          <a:latin typeface="Arial" panose="020B0604020202020204" pitchFamily="34" charset="0"/>
                          <a:cs typeface="Arial" panose="020B0604020202020204" pitchFamily="34" charset="0"/>
                        </a:rPr>
                        <a:t>100</a:t>
                      </a:r>
                      <a:endParaRPr lang="en-US" sz="15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457200" algn="l" rtl="0">
                        <a:lnSpc>
                          <a:spcPct val="100000"/>
                        </a:lnSpc>
                        <a:spcAft>
                          <a:spcPts val="800"/>
                        </a:spcAft>
                      </a:pPr>
                      <a:r>
                        <a:rPr lang="en-US" sz="1500" b="1" dirty="0">
                          <a:solidFill>
                            <a:schemeClr val="accent4"/>
                          </a:solidFill>
                          <a:effectLst/>
                          <a:latin typeface="Arial" panose="020B0604020202020204" pitchFamily="34" charset="0"/>
                          <a:ea typeface="Calibri" panose="020F0502020204030204" pitchFamily="34" charset="0"/>
                          <a:cs typeface="Arial" panose="020B0604020202020204" pitchFamily="34" charset="0"/>
                        </a:rPr>
                        <a:t>Inside</a:t>
                      </a:r>
                    </a:p>
                    <a:p>
                      <a:pPr marL="457200" algn="ctr" rtl="0">
                        <a:lnSpc>
                          <a:spcPct val="100000"/>
                        </a:lnSpc>
                        <a:spcAft>
                          <a:spcPts val="800"/>
                        </a:spcAft>
                      </a:pPr>
                      <a:endParaRPr lang="en-US" sz="1500" b="1" dirty="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303413903"/>
                  </a:ext>
                </a:extLst>
              </a:tr>
              <a:tr h="262317">
                <a:tc>
                  <a:txBody>
                    <a:bodyPr/>
                    <a:lstStyle/>
                    <a:p>
                      <a:pPr marL="457200" algn="ctr" rtl="0">
                        <a:lnSpc>
                          <a:spcPct val="100000"/>
                        </a:lnSpc>
                      </a:pPr>
                      <a:r>
                        <a:rPr lang="en-US" sz="1500" b="1" dirty="0">
                          <a:solidFill>
                            <a:schemeClr val="tx2"/>
                          </a:solidFill>
                          <a:effectLst/>
                          <a:latin typeface="Arial" panose="020B0604020202020204" pitchFamily="34" charset="0"/>
                          <a:cs typeface="Arial" panose="020B0604020202020204" pitchFamily="34" charset="0"/>
                        </a:rPr>
                        <a:t>100</a:t>
                      </a:r>
                      <a:endParaRPr lang="en-US" sz="15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457200" algn="ctr" rtl="0">
                        <a:lnSpc>
                          <a:spcPct val="100000"/>
                        </a:lnSpc>
                      </a:pPr>
                      <a:r>
                        <a:rPr lang="en-US" sz="1500" b="1" dirty="0">
                          <a:solidFill>
                            <a:schemeClr val="tx2"/>
                          </a:solidFill>
                          <a:effectLst/>
                          <a:latin typeface="Arial" panose="020B0604020202020204" pitchFamily="34" charset="0"/>
                          <a:cs typeface="Arial" panose="020B0604020202020204" pitchFamily="34" charset="0"/>
                        </a:rPr>
                        <a:t>1</a:t>
                      </a:r>
                      <a:endParaRPr lang="en-US" sz="15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457200" algn="ctr" rtl="0">
                        <a:lnSpc>
                          <a:spcPct val="100000"/>
                        </a:lnSpc>
                        <a:spcAft>
                          <a:spcPts val="800"/>
                        </a:spcAft>
                      </a:pPr>
                      <a:r>
                        <a:rPr lang="he-IL" sz="1500" b="1" dirty="0">
                          <a:solidFill>
                            <a:schemeClr val="tx2"/>
                          </a:solidFill>
                          <a:effectLst/>
                          <a:latin typeface="Arial" panose="020B0604020202020204" pitchFamily="34" charset="0"/>
                          <a:cs typeface="Arial" panose="020B0604020202020204" pitchFamily="34" charset="0"/>
                        </a:rPr>
                        <a:t>15</a:t>
                      </a:r>
                      <a:endParaRPr lang="en-US" sz="15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457200" algn="l" rtl="0">
                        <a:lnSpc>
                          <a:spcPct val="100000"/>
                        </a:lnSpc>
                        <a:spcAft>
                          <a:spcPts val="800"/>
                        </a:spcAft>
                      </a:pPr>
                      <a:r>
                        <a:rPr lang="en-US" sz="1500" b="1" dirty="0">
                          <a:solidFill>
                            <a:schemeClr val="accent4"/>
                          </a:solidFill>
                          <a:effectLst/>
                          <a:latin typeface="Arial" panose="020B0604020202020204" pitchFamily="34" charset="0"/>
                          <a:ea typeface="Calibri" panose="020F0502020204030204" pitchFamily="34" charset="0"/>
                          <a:cs typeface="Arial" panose="020B0604020202020204" pitchFamily="34" charset="0"/>
                        </a:rPr>
                        <a:t>Out</a:t>
                      </a:r>
                    </a:p>
                    <a:p>
                      <a:pPr marL="457200" algn="ctr" rtl="0">
                        <a:lnSpc>
                          <a:spcPct val="100000"/>
                        </a:lnSpc>
                        <a:spcAft>
                          <a:spcPts val="800"/>
                        </a:spcAft>
                      </a:pPr>
                      <a:endParaRPr lang="en-US" sz="1500" b="1" dirty="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614710018"/>
                  </a:ext>
                </a:extLst>
              </a:tr>
            </a:tbl>
          </a:graphicData>
        </a:graphic>
      </p:graphicFrame>
      <p:sp>
        <p:nvSpPr>
          <p:cNvPr id="3" name="TextBox 2">
            <a:extLst>
              <a:ext uri="{FF2B5EF4-FFF2-40B4-BE49-F238E27FC236}">
                <a16:creationId xmlns:a16="http://schemas.microsoft.com/office/drawing/2014/main" id="{101E9E22-A0C8-7CD5-89F5-140BF3E7959B}"/>
              </a:ext>
            </a:extLst>
          </p:cNvPr>
          <p:cNvSpPr txBox="1"/>
          <p:nvPr/>
        </p:nvSpPr>
        <p:spPr>
          <a:xfrm>
            <a:off x="5425222" y="1568607"/>
            <a:ext cx="2141658" cy="369332"/>
          </a:xfrm>
          <a:prstGeom prst="rect">
            <a:avLst/>
          </a:prstGeom>
          <a:noFill/>
        </p:spPr>
        <p:txBody>
          <a:bodyPr wrap="square" rtlCol="0">
            <a:spAutoFit/>
          </a:bodyPr>
          <a:lstStyle/>
          <a:p>
            <a:r>
              <a:rPr lang="en-US" dirty="0"/>
              <a:t>Bacteria per ml</a:t>
            </a:r>
          </a:p>
        </p:txBody>
      </p:sp>
      <p:sp>
        <p:nvSpPr>
          <p:cNvPr id="44" name="TextBox 43">
            <a:extLst>
              <a:ext uri="{FF2B5EF4-FFF2-40B4-BE49-F238E27FC236}">
                <a16:creationId xmlns:a16="http://schemas.microsoft.com/office/drawing/2014/main" id="{BAC72709-EA48-2408-77B5-EC68F6C91441}"/>
              </a:ext>
            </a:extLst>
          </p:cNvPr>
          <p:cNvSpPr txBox="1"/>
          <p:nvPr/>
        </p:nvSpPr>
        <p:spPr>
          <a:xfrm>
            <a:off x="5568221" y="3792648"/>
            <a:ext cx="2344205" cy="369332"/>
          </a:xfrm>
          <a:prstGeom prst="rect">
            <a:avLst/>
          </a:prstGeom>
          <a:noFill/>
        </p:spPr>
        <p:txBody>
          <a:bodyPr wrap="square" rtlCol="0">
            <a:spAutoFit/>
          </a:bodyPr>
          <a:lstStyle/>
          <a:p>
            <a:r>
              <a:rPr lang="en-US" dirty="0"/>
              <a:t>Cu ions: 0.2-0.3 PPM </a:t>
            </a:r>
          </a:p>
        </p:txBody>
      </p:sp>
      <p:sp>
        <p:nvSpPr>
          <p:cNvPr id="51" name="TextBox 50">
            <a:extLst>
              <a:ext uri="{FF2B5EF4-FFF2-40B4-BE49-F238E27FC236}">
                <a16:creationId xmlns:a16="http://schemas.microsoft.com/office/drawing/2014/main" id="{50B05904-9485-89EB-C454-DD3824F3AEF8}"/>
              </a:ext>
            </a:extLst>
          </p:cNvPr>
          <p:cNvSpPr txBox="1"/>
          <p:nvPr/>
        </p:nvSpPr>
        <p:spPr>
          <a:xfrm>
            <a:off x="317030" y="4284553"/>
            <a:ext cx="8450581" cy="646331"/>
          </a:xfrm>
          <a:prstGeom prst="rect">
            <a:avLst/>
          </a:prstGeom>
          <a:noFill/>
        </p:spPr>
        <p:txBody>
          <a:bodyPr wrap="square" rtlCol="0">
            <a:spAutoFit/>
          </a:bodyPr>
          <a:lstStyle/>
          <a:p>
            <a:r>
              <a:rPr lang="en-US" b="1" dirty="0"/>
              <a:t>Cost (Building + Operation) </a:t>
            </a:r>
            <a:r>
              <a:rPr lang="en-US" dirty="0"/>
              <a:t>: $0.12/m</a:t>
            </a:r>
            <a:r>
              <a:rPr lang="en-US" baseline="30000" dirty="0"/>
              <a:t>3  </a:t>
            </a:r>
            <a:r>
              <a:rPr lang="en-US" dirty="0"/>
              <a:t>vs.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$0.16-0.18/m</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lang="en-US" dirty="0"/>
              <a:t> in Ozonation and UV</a:t>
            </a:r>
          </a:p>
          <a:p>
            <a:r>
              <a:rPr lang="en-US" b="1" dirty="0"/>
              <a:t>Energy consumption </a:t>
            </a:r>
            <a:r>
              <a:rPr lang="en-US" dirty="0"/>
              <a:t>calculated for 100m</a:t>
            </a:r>
            <a:r>
              <a:rPr lang="en-US" baseline="30000" dirty="0"/>
              <a:t>3</a:t>
            </a:r>
            <a:r>
              <a:rPr lang="en-US" dirty="0"/>
              <a:t>/day plant: 3KWhr/m</a:t>
            </a:r>
            <a:r>
              <a:rPr lang="en-US" baseline="30000" dirty="0"/>
              <a:t>3</a:t>
            </a:r>
          </a:p>
        </p:txBody>
      </p:sp>
      <p:pic>
        <p:nvPicPr>
          <p:cNvPr id="14" name="תמונה 13">
            <a:extLst>
              <a:ext uri="{FF2B5EF4-FFF2-40B4-BE49-F238E27FC236}">
                <a16:creationId xmlns:a16="http://schemas.microsoft.com/office/drawing/2014/main" id="{8237E63A-6346-4EE3-A8DA-4C662DBA0769}"/>
              </a:ext>
            </a:extLst>
          </p:cNvPr>
          <p:cNvPicPr>
            <a:picLocks noChangeAspect="1"/>
          </p:cNvPicPr>
          <p:nvPr/>
        </p:nvPicPr>
        <p:blipFill>
          <a:blip r:embed="rId6"/>
          <a:stretch>
            <a:fillRect/>
          </a:stretch>
        </p:blipFill>
        <p:spPr>
          <a:xfrm>
            <a:off x="444166" y="2427052"/>
            <a:ext cx="1907111" cy="1110996"/>
          </a:xfrm>
          <a:prstGeom prst="rect">
            <a:avLst/>
          </a:prstGeom>
        </p:spPr>
      </p:pic>
    </p:spTree>
    <p:extLst>
      <p:ext uri="{BB962C8B-B14F-4D97-AF65-F5344CB8AC3E}">
        <p14:creationId xmlns:p14="http://schemas.microsoft.com/office/powerpoint/2010/main" val="131948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5CB60-7C8A-5414-D180-86310B7BE7F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65CD45-795A-746B-5D4D-4E9675BD5230}"/>
              </a:ext>
            </a:extLst>
          </p:cNvPr>
          <p:cNvSpPr>
            <a:spLocks/>
          </p:cNvSpPr>
          <p:nvPr/>
        </p:nvSpPr>
        <p:spPr>
          <a:xfrm>
            <a:off x="-1" y="-1"/>
            <a:ext cx="9144001" cy="5148263"/>
          </a:xfrm>
          <a:prstGeom prst="rect">
            <a:avLst/>
          </a:prstGeom>
          <a:gradFill flip="none" rotWithShape="1">
            <a:gsLst>
              <a:gs pos="0">
                <a:srgbClr val="C7C7C7">
                  <a:alpha val="30000"/>
                </a:srgbClr>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a:t> </a:t>
            </a:r>
            <a:endParaRPr lang="he-IL" dirty="0"/>
          </a:p>
        </p:txBody>
      </p:sp>
      <p:pic>
        <p:nvPicPr>
          <p:cNvPr id="7" name="Graphic 6">
            <a:extLst>
              <a:ext uri="{FF2B5EF4-FFF2-40B4-BE49-F238E27FC236}">
                <a16:creationId xmlns:a16="http://schemas.microsoft.com/office/drawing/2014/main" id="{A7DAA81F-5E9C-87E8-3C44-6B651AC007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9155070" cy="1561822"/>
          </a:xfrm>
          <a:prstGeom prst="rect">
            <a:avLst/>
          </a:prstGeom>
        </p:spPr>
      </p:pic>
      <p:pic>
        <p:nvPicPr>
          <p:cNvPr id="5" name="Graphic 4">
            <a:extLst>
              <a:ext uri="{FF2B5EF4-FFF2-40B4-BE49-F238E27FC236}">
                <a16:creationId xmlns:a16="http://schemas.microsoft.com/office/drawing/2014/main" id="{94C6BAC2-5DB3-4442-31DE-57D970204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582" y="-985287"/>
            <a:ext cx="7118836" cy="7118836"/>
          </a:xfrm>
          <a:prstGeom prst="rect">
            <a:avLst/>
          </a:prstGeom>
        </p:spPr>
      </p:pic>
      <p:sp>
        <p:nvSpPr>
          <p:cNvPr id="8" name="TextBox 7">
            <a:extLst>
              <a:ext uri="{FF2B5EF4-FFF2-40B4-BE49-F238E27FC236}">
                <a16:creationId xmlns:a16="http://schemas.microsoft.com/office/drawing/2014/main" id="{F32D0853-843F-9708-FDE6-5BF61CDE9646}"/>
              </a:ext>
            </a:extLst>
          </p:cNvPr>
          <p:cNvSpPr txBox="1"/>
          <p:nvPr/>
        </p:nvSpPr>
        <p:spPr>
          <a:xfrm>
            <a:off x="-11071" y="253972"/>
            <a:ext cx="8705491" cy="1200329"/>
          </a:xfrm>
          <a:prstGeom prst="rect">
            <a:avLst/>
          </a:prstGeom>
          <a:noFill/>
        </p:spPr>
        <p:txBody>
          <a:bodyPr wrap="square" rtlCol="1">
            <a:spAutoFit/>
          </a:bodyPr>
          <a:lstStyle/>
          <a:p>
            <a:pPr algn="ctr"/>
            <a:r>
              <a:rPr lang="en-GB" sz="2400" b="1" dirty="0">
                <a:solidFill>
                  <a:schemeClr val="bg1"/>
                </a:solidFill>
              </a:rPr>
              <a:t>WASTEWATER TERTIARY TREATMENT </a:t>
            </a:r>
          </a:p>
          <a:p>
            <a:pPr algn="ctr"/>
            <a:r>
              <a:rPr lang="en-GB" sz="2400" b="1" dirty="0">
                <a:solidFill>
                  <a:schemeClr val="bg1"/>
                </a:solidFill>
              </a:rPr>
              <a:t>Conclusions:</a:t>
            </a:r>
          </a:p>
          <a:p>
            <a:pPr algn="ctr"/>
            <a:r>
              <a:rPr lang="en-GB" sz="2400" b="1" dirty="0">
                <a:solidFill>
                  <a:schemeClr val="bg1"/>
                </a:solidFill>
              </a:rPr>
              <a:t>Good preliminary results but might be better to treat the reservoir</a:t>
            </a:r>
          </a:p>
        </p:txBody>
      </p:sp>
      <p:pic>
        <p:nvPicPr>
          <p:cNvPr id="9" name="תמונה 8">
            <a:extLst>
              <a:ext uri="{FF2B5EF4-FFF2-40B4-BE49-F238E27FC236}">
                <a16:creationId xmlns:a16="http://schemas.microsoft.com/office/drawing/2014/main" id="{7DB8A71A-5587-336C-7D49-76385C80DE9B}"/>
              </a:ext>
            </a:extLst>
          </p:cNvPr>
          <p:cNvPicPr>
            <a:picLocks noChangeAspect="1"/>
          </p:cNvPicPr>
          <p:nvPr/>
        </p:nvPicPr>
        <p:blipFill>
          <a:blip r:embed="rId6"/>
          <a:stretch>
            <a:fillRect/>
          </a:stretch>
        </p:blipFill>
        <p:spPr>
          <a:xfrm>
            <a:off x="214458" y="1615440"/>
            <a:ext cx="2894502" cy="3532822"/>
          </a:xfrm>
          <a:prstGeom prst="rect">
            <a:avLst/>
          </a:prstGeom>
        </p:spPr>
      </p:pic>
      <p:pic>
        <p:nvPicPr>
          <p:cNvPr id="10" name="Picture 9">
            <a:extLst>
              <a:ext uri="{FF2B5EF4-FFF2-40B4-BE49-F238E27FC236}">
                <a16:creationId xmlns:a16="http://schemas.microsoft.com/office/drawing/2014/main" id="{69C4E287-3AEA-65A9-1B29-BB97E7DE4F53}"/>
              </a:ext>
            </a:extLst>
          </p:cNvPr>
          <p:cNvPicPr>
            <a:picLocks noChangeAspect="1"/>
          </p:cNvPicPr>
          <p:nvPr/>
        </p:nvPicPr>
        <p:blipFill>
          <a:blip r:embed="rId7"/>
          <a:stretch>
            <a:fillRect/>
          </a:stretch>
        </p:blipFill>
        <p:spPr>
          <a:xfrm>
            <a:off x="3946546" y="2026502"/>
            <a:ext cx="3941645" cy="1313882"/>
          </a:xfrm>
          <a:prstGeom prst="rect">
            <a:avLst/>
          </a:prstGeom>
        </p:spPr>
      </p:pic>
      <p:sp>
        <p:nvSpPr>
          <p:cNvPr id="11" name="TextBox 10">
            <a:extLst>
              <a:ext uri="{FF2B5EF4-FFF2-40B4-BE49-F238E27FC236}">
                <a16:creationId xmlns:a16="http://schemas.microsoft.com/office/drawing/2014/main" id="{8CD8DF6C-E013-79D1-9908-5AB1207937C4}"/>
              </a:ext>
            </a:extLst>
          </p:cNvPr>
          <p:cNvSpPr txBox="1"/>
          <p:nvPr/>
        </p:nvSpPr>
        <p:spPr>
          <a:xfrm>
            <a:off x="3703320" y="1859280"/>
            <a:ext cx="4428098" cy="461665"/>
          </a:xfrm>
          <a:prstGeom prst="rect">
            <a:avLst/>
          </a:prstGeom>
          <a:noFill/>
        </p:spPr>
        <p:txBody>
          <a:bodyPr wrap="square" rtlCol="0">
            <a:spAutoFit/>
          </a:bodyPr>
          <a:lstStyle/>
          <a:p>
            <a:pPr algn="ctr"/>
            <a:r>
              <a:rPr lang="en-US" sz="2400" b="1" dirty="0"/>
              <a:t>COP11 floating system</a:t>
            </a:r>
          </a:p>
        </p:txBody>
      </p:sp>
      <p:pic>
        <p:nvPicPr>
          <p:cNvPr id="12" name="Picture 11">
            <a:extLst>
              <a:ext uri="{FF2B5EF4-FFF2-40B4-BE49-F238E27FC236}">
                <a16:creationId xmlns:a16="http://schemas.microsoft.com/office/drawing/2014/main" id="{3345B6D3-3E8E-7B6B-7573-F5FC988D065C}"/>
              </a:ext>
            </a:extLst>
          </p:cNvPr>
          <p:cNvPicPr>
            <a:picLocks noChangeAspect="1"/>
          </p:cNvPicPr>
          <p:nvPr/>
        </p:nvPicPr>
        <p:blipFill>
          <a:blip r:embed="rId8"/>
          <a:stretch>
            <a:fillRect/>
          </a:stretch>
        </p:blipFill>
        <p:spPr>
          <a:xfrm>
            <a:off x="3090376" y="3340384"/>
            <a:ext cx="5604044" cy="1834687"/>
          </a:xfrm>
          <a:prstGeom prst="rect">
            <a:avLst/>
          </a:prstGeom>
        </p:spPr>
      </p:pic>
      <p:sp>
        <p:nvSpPr>
          <p:cNvPr id="13" name="תיבת טקסט 12">
            <a:extLst>
              <a:ext uri="{FF2B5EF4-FFF2-40B4-BE49-F238E27FC236}">
                <a16:creationId xmlns:a16="http://schemas.microsoft.com/office/drawing/2014/main" id="{752DFED4-6EF9-4394-BCB1-D9F2FE9C17C5}"/>
              </a:ext>
            </a:extLst>
          </p:cNvPr>
          <p:cNvSpPr txBox="1"/>
          <p:nvPr/>
        </p:nvSpPr>
        <p:spPr>
          <a:xfrm>
            <a:off x="2358523" y="2415166"/>
            <a:ext cx="750437" cy="276999"/>
          </a:xfrm>
          <a:prstGeom prst="rect">
            <a:avLst/>
          </a:prstGeom>
          <a:noFill/>
        </p:spPr>
        <p:txBody>
          <a:bodyPr wrap="square">
            <a:spAutoFit/>
          </a:bodyPr>
          <a:lstStyle/>
          <a:p>
            <a:r>
              <a:rPr lang="en-GB" sz="1200" b="1" dirty="0">
                <a:solidFill>
                  <a:schemeClr val="bg1"/>
                </a:solidFill>
              </a:rPr>
              <a:t>reservoir</a:t>
            </a:r>
            <a:endParaRPr lang="he-IL" sz="1200" dirty="0"/>
          </a:p>
        </p:txBody>
      </p:sp>
      <p:sp>
        <p:nvSpPr>
          <p:cNvPr id="14" name="TextBox 108">
            <a:extLst>
              <a:ext uri="{FF2B5EF4-FFF2-40B4-BE49-F238E27FC236}">
                <a16:creationId xmlns:a16="http://schemas.microsoft.com/office/drawing/2014/main" id="{2120A2C0-C71B-4291-B571-ACB03D5CBDF2}"/>
              </a:ext>
            </a:extLst>
          </p:cNvPr>
          <p:cNvSpPr txBox="1"/>
          <p:nvPr/>
        </p:nvSpPr>
        <p:spPr>
          <a:xfrm>
            <a:off x="-11071" y="3586441"/>
            <a:ext cx="783590" cy="399853"/>
          </a:xfrm>
          <a:prstGeom prst="rect">
            <a:avLst/>
          </a:prstGeom>
          <a:noFill/>
        </p:spPr>
        <p:txBody>
          <a:bodyPr wrap="square" rtlCol="1">
            <a:spAutoFit/>
          </a:bodyPr>
          <a:lstStyle/>
          <a:p>
            <a:r>
              <a:rPr lang="en-GB" sz="999" b="1" dirty="0"/>
              <a:t>Secondary treatment</a:t>
            </a:r>
            <a:endParaRPr lang="he-IL" sz="999" b="1" dirty="0"/>
          </a:p>
        </p:txBody>
      </p:sp>
    </p:spTree>
    <p:extLst>
      <p:ext uri="{BB962C8B-B14F-4D97-AF65-F5344CB8AC3E}">
        <p14:creationId xmlns:p14="http://schemas.microsoft.com/office/powerpoint/2010/main" val="412005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FD3E3A2-EA85-D1E1-C283-FAB8FBA7E8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29" y="2382"/>
            <a:ext cx="4619973" cy="5143501"/>
          </a:xfrm>
          <a:prstGeom prst="rect">
            <a:avLst/>
          </a:prstGeom>
        </p:spPr>
      </p:pic>
      <p:sp>
        <p:nvSpPr>
          <p:cNvPr id="9" name="Rectangle 8">
            <a:extLst>
              <a:ext uri="{FF2B5EF4-FFF2-40B4-BE49-F238E27FC236}">
                <a16:creationId xmlns:a16="http://schemas.microsoft.com/office/drawing/2014/main" id="{980B67ED-2B11-3797-77C4-7DCB7C9C09C8}"/>
              </a:ext>
            </a:extLst>
          </p:cNvPr>
          <p:cNvSpPr>
            <a:spLocks/>
          </p:cNvSpPr>
          <p:nvPr/>
        </p:nvSpPr>
        <p:spPr>
          <a:xfrm>
            <a:off x="4231" y="2380"/>
            <a:ext cx="9135542" cy="5143501"/>
          </a:xfrm>
          <a:prstGeom prst="rect">
            <a:avLst/>
          </a:prstGeom>
          <a:gradFill flip="none" rotWithShape="1">
            <a:gsLst>
              <a:gs pos="0">
                <a:srgbClr val="C7C7C7">
                  <a:alpha val="30000"/>
                </a:srgbClr>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799"/>
              <a:t>‚</a:t>
            </a:r>
            <a:endParaRPr lang="he-IL" sz="1799" dirty="0"/>
          </a:p>
        </p:txBody>
      </p:sp>
      <p:pic>
        <p:nvPicPr>
          <p:cNvPr id="5" name="Graphic 4">
            <a:extLst>
              <a:ext uri="{FF2B5EF4-FFF2-40B4-BE49-F238E27FC236}">
                <a16:creationId xmlns:a16="http://schemas.microsoft.com/office/drawing/2014/main" id="{8C3CA3D8-421F-3A46-5D6B-7B988373B1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6595" y="-820375"/>
            <a:ext cx="7112251" cy="7112251"/>
          </a:xfrm>
          <a:prstGeom prst="rect">
            <a:avLst/>
          </a:prstGeom>
        </p:spPr>
      </p:pic>
      <p:pic>
        <p:nvPicPr>
          <p:cNvPr id="10" name="Picture 6">
            <a:extLst>
              <a:ext uri="{FF2B5EF4-FFF2-40B4-BE49-F238E27FC236}">
                <a16:creationId xmlns:a16="http://schemas.microsoft.com/office/drawing/2014/main" id="{849F289C-0FAD-413C-BA80-F101BC9525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739" y="4765857"/>
            <a:ext cx="946732" cy="282554"/>
          </a:xfrm>
          <a:prstGeom prst="rect">
            <a:avLst/>
          </a:prstGeom>
          <a:solidFill>
            <a:schemeClr val="bg1"/>
          </a:solidFill>
        </p:spPr>
      </p:pic>
      <p:pic>
        <p:nvPicPr>
          <p:cNvPr id="11" name="Picture 2" descr="תמונה שמכילה סרט מצויר, קיר&#10;&#10;התיאור נוצר באופן אוטומטי">
            <a:extLst>
              <a:ext uri="{FF2B5EF4-FFF2-40B4-BE49-F238E27FC236}">
                <a16:creationId xmlns:a16="http://schemas.microsoft.com/office/drawing/2014/main" id="{C9402BC0-B787-4F33-B2AE-5B6A10542AC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157" y="1001328"/>
            <a:ext cx="1433513" cy="1295400"/>
          </a:xfrm>
          <a:prstGeom prst="rect">
            <a:avLst/>
          </a:prstGeom>
          <a:noFill/>
          <a:ln>
            <a:noFill/>
          </a:ln>
        </p:spPr>
      </p:pic>
      <p:graphicFrame>
        <p:nvGraphicFramePr>
          <p:cNvPr id="12" name="Chart 1">
            <a:extLst>
              <a:ext uri="{FF2B5EF4-FFF2-40B4-BE49-F238E27FC236}">
                <a16:creationId xmlns:a16="http://schemas.microsoft.com/office/drawing/2014/main" id="{8CF9127E-5868-4833-8AE5-996313C78E98}"/>
              </a:ext>
            </a:extLst>
          </p:cNvPr>
          <p:cNvGraphicFramePr/>
          <p:nvPr>
            <p:extLst>
              <p:ext uri="{D42A27DB-BD31-4B8C-83A1-F6EECF244321}">
                <p14:modId xmlns:p14="http://schemas.microsoft.com/office/powerpoint/2010/main" val="1887840540"/>
              </p:ext>
            </p:extLst>
          </p:nvPr>
        </p:nvGraphicFramePr>
        <p:xfrm>
          <a:off x="1663795" y="1001328"/>
          <a:ext cx="2875125" cy="1252538"/>
        </p:xfrm>
        <a:graphic>
          <a:graphicData uri="http://schemas.openxmlformats.org/drawingml/2006/chart">
            <c:chart xmlns:c="http://schemas.openxmlformats.org/drawingml/2006/chart" xmlns:r="http://schemas.openxmlformats.org/officeDocument/2006/relationships" r:id="rId8"/>
          </a:graphicData>
        </a:graphic>
      </p:graphicFrame>
      <p:pic>
        <p:nvPicPr>
          <p:cNvPr id="13" name="תמונה 12">
            <a:extLst>
              <a:ext uri="{FF2B5EF4-FFF2-40B4-BE49-F238E27FC236}">
                <a16:creationId xmlns:a16="http://schemas.microsoft.com/office/drawing/2014/main" id="{43F85821-6225-4876-94D4-A93B640ADD09}"/>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741114" y="2356457"/>
            <a:ext cx="5766177" cy="2531659"/>
          </a:xfrm>
          <a:prstGeom prst="rect">
            <a:avLst/>
          </a:prstGeom>
          <a:noFill/>
          <a:ln>
            <a:noFill/>
          </a:ln>
        </p:spPr>
      </p:pic>
      <p:sp>
        <p:nvSpPr>
          <p:cNvPr id="4" name="תיבת טקסט 3">
            <a:extLst>
              <a:ext uri="{FF2B5EF4-FFF2-40B4-BE49-F238E27FC236}">
                <a16:creationId xmlns:a16="http://schemas.microsoft.com/office/drawing/2014/main" id="{27522406-170B-47E8-BCF8-1F4C2B0BEA12}"/>
              </a:ext>
            </a:extLst>
          </p:cNvPr>
          <p:cNvSpPr txBox="1"/>
          <p:nvPr/>
        </p:nvSpPr>
        <p:spPr>
          <a:xfrm>
            <a:off x="1058604" y="-5977"/>
            <a:ext cx="6738479" cy="1015663"/>
          </a:xfrm>
          <a:prstGeom prst="rect">
            <a:avLst/>
          </a:prstGeom>
          <a:noFill/>
        </p:spPr>
        <p:txBody>
          <a:bodyPr wrap="square" rtlCol="1">
            <a:spAutoFit/>
          </a:bodyPr>
          <a:lstStyle/>
          <a:p>
            <a:pPr algn="ctr"/>
            <a:r>
              <a:rPr lang="en-US" sz="1500" b="1" dirty="0">
                <a:solidFill>
                  <a:schemeClr val="tx2"/>
                </a:solidFill>
                <a:latin typeface="Arial" panose="020B0604020202020204" pitchFamily="34" charset="0"/>
                <a:ea typeface="Calibri" panose="020F0502020204030204" pitchFamily="34" charset="0"/>
              </a:rPr>
              <a:t>Proposed system for the prevention and disinfection of microorganisms to reduce environmental contamination in open water reservoirs, including wastewater reservoirs that have been treated with secondary treatment only or with inadequate tertiary treatment.</a:t>
            </a:r>
            <a:endParaRPr lang="he-IL" sz="1500" b="1" dirty="0">
              <a:solidFill>
                <a:schemeClr val="tx2"/>
              </a:solidFill>
            </a:endParaRPr>
          </a:p>
        </p:txBody>
      </p:sp>
    </p:spTree>
    <p:extLst>
      <p:ext uri="{BB962C8B-B14F-4D97-AF65-F5344CB8AC3E}">
        <p14:creationId xmlns:p14="http://schemas.microsoft.com/office/powerpoint/2010/main" val="24057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water with white and blue ripples&#10;&#10;Description automatically generated">
            <a:extLst>
              <a:ext uri="{FF2B5EF4-FFF2-40B4-BE49-F238E27FC236}">
                <a16:creationId xmlns:a16="http://schemas.microsoft.com/office/drawing/2014/main" id="{93C28F08-9046-D34F-2D29-F110AE184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3999"/>
            <a:ext cx="9135542" cy="5140265"/>
          </a:xfrm>
          <a:prstGeom prst="rect">
            <a:avLst/>
          </a:prstGeom>
        </p:spPr>
      </p:pic>
      <p:pic>
        <p:nvPicPr>
          <p:cNvPr id="5" name="Graphic 4">
            <a:extLst>
              <a:ext uri="{FF2B5EF4-FFF2-40B4-BE49-F238E27FC236}">
                <a16:creationId xmlns:a16="http://schemas.microsoft.com/office/drawing/2014/main" id="{AF4E992C-CE6D-F534-47A0-507F8425C0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524180" y="-2471562"/>
            <a:ext cx="6104109" cy="9135541"/>
          </a:xfrm>
          <a:prstGeom prst="rect">
            <a:avLst/>
          </a:prstGeom>
        </p:spPr>
      </p:pic>
      <p:sp>
        <p:nvSpPr>
          <p:cNvPr id="8" name="Oval 7">
            <a:extLst>
              <a:ext uri="{FF2B5EF4-FFF2-40B4-BE49-F238E27FC236}">
                <a16:creationId xmlns:a16="http://schemas.microsoft.com/office/drawing/2014/main" id="{F4FE47E9-5919-C42A-7426-B80B0BAC01D9}"/>
              </a:ext>
            </a:extLst>
          </p:cNvPr>
          <p:cNvSpPr/>
          <p:nvPr/>
        </p:nvSpPr>
        <p:spPr>
          <a:xfrm>
            <a:off x="1042025" y="-955845"/>
            <a:ext cx="7059951" cy="70599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1799" dirty="0"/>
          </a:p>
        </p:txBody>
      </p:sp>
      <p:pic>
        <p:nvPicPr>
          <p:cNvPr id="11" name="Graphic 10">
            <a:extLst>
              <a:ext uri="{FF2B5EF4-FFF2-40B4-BE49-F238E27FC236}">
                <a16:creationId xmlns:a16="http://schemas.microsoft.com/office/drawing/2014/main" id="{3CA98973-7099-FA9B-CDC0-F52E75517E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28440" y="83500"/>
            <a:ext cx="2384705" cy="716435"/>
          </a:xfrm>
          <a:prstGeom prst="rect">
            <a:avLst/>
          </a:prstGeom>
        </p:spPr>
      </p:pic>
      <p:sp>
        <p:nvSpPr>
          <p:cNvPr id="54" name="תיבת טקסט 53">
            <a:extLst>
              <a:ext uri="{FF2B5EF4-FFF2-40B4-BE49-F238E27FC236}">
                <a16:creationId xmlns:a16="http://schemas.microsoft.com/office/drawing/2014/main" id="{C01CAB0C-DB61-4A26-B678-D8A3E44D8287}"/>
              </a:ext>
            </a:extLst>
          </p:cNvPr>
          <p:cNvSpPr txBox="1"/>
          <p:nvPr/>
        </p:nvSpPr>
        <p:spPr>
          <a:xfrm>
            <a:off x="3393688" y="747876"/>
            <a:ext cx="2384705" cy="461665"/>
          </a:xfrm>
          <a:prstGeom prst="rect">
            <a:avLst/>
          </a:prstGeom>
          <a:noFill/>
        </p:spPr>
        <p:txBody>
          <a:bodyPr wrap="square">
            <a:spAutoFit/>
          </a:bodyPr>
          <a:lstStyle/>
          <a:p>
            <a:pPr algn="l" rtl="0"/>
            <a:r>
              <a:rPr lang="en-US" sz="2400" dirty="0"/>
              <a:t>COMPANY’S IP</a:t>
            </a:r>
          </a:p>
        </p:txBody>
      </p:sp>
      <p:grpSp>
        <p:nvGrpSpPr>
          <p:cNvPr id="55" name="Group 1">
            <a:extLst>
              <a:ext uri="{FF2B5EF4-FFF2-40B4-BE49-F238E27FC236}">
                <a16:creationId xmlns:a16="http://schemas.microsoft.com/office/drawing/2014/main" id="{D135F2F0-BAC7-4796-908F-73F788E77935}"/>
              </a:ext>
            </a:extLst>
          </p:cNvPr>
          <p:cNvGrpSpPr/>
          <p:nvPr/>
        </p:nvGrpSpPr>
        <p:grpSpPr>
          <a:xfrm>
            <a:off x="426002" y="1279050"/>
            <a:ext cx="2902438" cy="2240478"/>
            <a:chOff x="1421431" y="1452854"/>
            <a:chExt cx="2905125" cy="2242553"/>
          </a:xfrm>
        </p:grpSpPr>
        <p:pic>
          <p:nvPicPr>
            <p:cNvPr id="56" name="Graphic 11">
              <a:extLst>
                <a:ext uri="{FF2B5EF4-FFF2-40B4-BE49-F238E27FC236}">
                  <a16:creationId xmlns:a16="http://schemas.microsoft.com/office/drawing/2014/main" id="{90D2174D-9B27-4901-8DB9-FB8894D1D2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21431" y="1452854"/>
              <a:ext cx="2905125" cy="2242553"/>
            </a:xfrm>
            <a:prstGeom prst="rect">
              <a:avLst/>
            </a:prstGeom>
          </p:spPr>
        </p:pic>
        <p:sp>
          <p:nvSpPr>
            <p:cNvPr id="57" name="TextBox 15">
              <a:extLst>
                <a:ext uri="{FF2B5EF4-FFF2-40B4-BE49-F238E27FC236}">
                  <a16:creationId xmlns:a16="http://schemas.microsoft.com/office/drawing/2014/main" id="{E4104F64-AB23-459A-8FF4-28648853A4CE}"/>
                </a:ext>
              </a:extLst>
            </p:cNvPr>
            <p:cNvSpPr txBox="1"/>
            <p:nvPr/>
          </p:nvSpPr>
          <p:spPr>
            <a:xfrm>
              <a:off x="1566411" y="2239392"/>
              <a:ext cx="2680473" cy="1385507"/>
            </a:xfrm>
            <a:prstGeom prst="rect">
              <a:avLst/>
            </a:prstGeom>
            <a:noFill/>
          </p:spPr>
          <p:txBody>
            <a:bodyPr wrap="square" rtlCol="1">
              <a:spAutoFit/>
            </a:bodyPr>
            <a:lstStyle/>
            <a:p>
              <a:r>
                <a:rPr lang="en-GB" sz="1399" b="1" dirty="0">
                  <a:solidFill>
                    <a:srgbClr val="2384C7"/>
                  </a:solidFill>
                </a:rPr>
                <a:t>PCT patent application</a:t>
              </a:r>
            </a:p>
            <a:p>
              <a:r>
                <a:rPr lang="en-GB" sz="1399" dirty="0">
                  <a:solidFill>
                    <a:schemeClr val="tx1">
                      <a:lumMod val="95000"/>
                      <a:lumOff val="5000"/>
                    </a:schemeClr>
                  </a:solidFill>
                  <a:latin typeface="+mj-lt"/>
                </a:rPr>
                <a:t>No. PCT/IL2023/050025 US2024/0360011A1 titled: ”Monovalent Copper Generation System for Disinfection Water and Wastewater” </a:t>
              </a:r>
            </a:p>
          </p:txBody>
        </p:sp>
      </p:grpSp>
      <p:grpSp>
        <p:nvGrpSpPr>
          <p:cNvPr id="59" name="Group 2">
            <a:extLst>
              <a:ext uri="{FF2B5EF4-FFF2-40B4-BE49-F238E27FC236}">
                <a16:creationId xmlns:a16="http://schemas.microsoft.com/office/drawing/2014/main" id="{089021B5-B337-4AB9-9187-6C76E11EDFC0}"/>
              </a:ext>
            </a:extLst>
          </p:cNvPr>
          <p:cNvGrpSpPr/>
          <p:nvPr/>
        </p:nvGrpSpPr>
        <p:grpSpPr>
          <a:xfrm>
            <a:off x="3393688" y="1279049"/>
            <a:ext cx="2902438" cy="2240479"/>
            <a:chOff x="4817445" y="1452854"/>
            <a:chExt cx="2905125" cy="2242553"/>
          </a:xfrm>
        </p:grpSpPr>
        <p:pic>
          <p:nvPicPr>
            <p:cNvPr id="60" name="Graphic 13">
              <a:extLst>
                <a:ext uri="{FF2B5EF4-FFF2-40B4-BE49-F238E27FC236}">
                  <a16:creationId xmlns:a16="http://schemas.microsoft.com/office/drawing/2014/main" id="{42AB5032-2A1A-4964-B0C0-D2AF25EB40B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17445" y="1452854"/>
              <a:ext cx="2905125" cy="2242553"/>
            </a:xfrm>
            <a:prstGeom prst="rect">
              <a:avLst/>
            </a:prstGeom>
          </p:spPr>
        </p:pic>
        <p:sp>
          <p:nvSpPr>
            <p:cNvPr id="61" name="TextBox 16">
              <a:extLst>
                <a:ext uri="{FF2B5EF4-FFF2-40B4-BE49-F238E27FC236}">
                  <a16:creationId xmlns:a16="http://schemas.microsoft.com/office/drawing/2014/main" id="{FEC2260A-1F92-4B4A-8E1B-5038BAC187E6}"/>
                </a:ext>
              </a:extLst>
            </p:cNvPr>
            <p:cNvSpPr txBox="1"/>
            <p:nvPr/>
          </p:nvSpPr>
          <p:spPr>
            <a:xfrm>
              <a:off x="4968956" y="2239392"/>
              <a:ext cx="2680473" cy="954477"/>
            </a:xfrm>
            <a:prstGeom prst="rect">
              <a:avLst/>
            </a:prstGeom>
            <a:noFill/>
          </p:spPr>
          <p:txBody>
            <a:bodyPr wrap="square" rtlCol="1">
              <a:spAutoFit/>
            </a:bodyPr>
            <a:lstStyle/>
            <a:p>
              <a:r>
                <a:rPr lang="en-GB" sz="1399" b="1" dirty="0">
                  <a:solidFill>
                    <a:srgbClr val="2384C7"/>
                  </a:solidFill>
                </a:rPr>
                <a:t>PCT patent application</a:t>
              </a:r>
            </a:p>
            <a:p>
              <a:r>
                <a:rPr lang="en-GB" sz="1399" dirty="0">
                  <a:solidFill>
                    <a:schemeClr val="tx1">
                      <a:lumMod val="95000"/>
                      <a:lumOff val="5000"/>
                    </a:schemeClr>
                  </a:solidFill>
                  <a:latin typeface="+mj-lt"/>
                </a:rPr>
                <a:t>No. </a:t>
              </a:r>
              <a:r>
                <a:rPr lang="en-US" sz="1399" dirty="0">
                  <a:solidFill>
                    <a:schemeClr val="tx1">
                      <a:lumMod val="95000"/>
                      <a:lumOff val="5000"/>
                    </a:schemeClr>
                  </a:solidFill>
                  <a:latin typeface="+mj-lt"/>
                </a:rPr>
                <a:t>PCT/IL2024/050587, 2024</a:t>
              </a:r>
              <a:r>
                <a:rPr lang="en-GB" sz="1399" dirty="0">
                  <a:solidFill>
                    <a:schemeClr val="tx1">
                      <a:lumMod val="95000"/>
                      <a:lumOff val="5000"/>
                    </a:schemeClr>
                  </a:solidFill>
                  <a:latin typeface="+mj-lt"/>
                </a:rPr>
                <a:t> titled: “Aqueous germicidal composition”</a:t>
              </a:r>
            </a:p>
          </p:txBody>
        </p:sp>
      </p:grpSp>
      <p:grpSp>
        <p:nvGrpSpPr>
          <p:cNvPr id="2" name="קבוצה 1">
            <a:extLst>
              <a:ext uri="{FF2B5EF4-FFF2-40B4-BE49-F238E27FC236}">
                <a16:creationId xmlns:a16="http://schemas.microsoft.com/office/drawing/2014/main" id="{8623C7F5-E8DA-4CDF-B8A2-00F535C9376D}"/>
              </a:ext>
            </a:extLst>
          </p:cNvPr>
          <p:cNvGrpSpPr/>
          <p:nvPr/>
        </p:nvGrpSpPr>
        <p:grpSpPr>
          <a:xfrm>
            <a:off x="1382449" y="4003415"/>
            <a:ext cx="6300628" cy="894443"/>
            <a:chOff x="1382449" y="3769846"/>
            <a:chExt cx="6300628" cy="894443"/>
          </a:xfrm>
        </p:grpSpPr>
        <p:sp>
          <p:nvSpPr>
            <p:cNvPr id="62" name="TextBox 17">
              <a:extLst>
                <a:ext uri="{FF2B5EF4-FFF2-40B4-BE49-F238E27FC236}">
                  <a16:creationId xmlns:a16="http://schemas.microsoft.com/office/drawing/2014/main" id="{7978DADD-B68E-43A9-8CEA-38FE6BC649EB}"/>
                </a:ext>
              </a:extLst>
            </p:cNvPr>
            <p:cNvSpPr txBox="1"/>
            <p:nvPr/>
          </p:nvSpPr>
          <p:spPr>
            <a:xfrm>
              <a:off x="1382449" y="3769846"/>
              <a:ext cx="6300628" cy="738279"/>
            </a:xfrm>
            <a:prstGeom prst="rect">
              <a:avLst/>
            </a:prstGeom>
            <a:noFill/>
          </p:spPr>
          <p:txBody>
            <a:bodyPr wrap="square" rtlCol="1">
              <a:spAutoFit/>
            </a:bodyPr>
            <a:lstStyle/>
            <a:p>
              <a:pPr algn="ctr"/>
              <a:r>
                <a:rPr lang="en-GB" sz="1399" b="1" dirty="0">
                  <a:solidFill>
                    <a:srgbClr val="05A6CC"/>
                  </a:solidFill>
                </a:rPr>
                <a:t>In-licensed by Coppter (Royalty free for water treatment):</a:t>
              </a:r>
            </a:p>
            <a:p>
              <a:pPr algn="ctr"/>
              <a:r>
                <a:rPr lang="en-GB" sz="1399" dirty="0">
                  <a:solidFill>
                    <a:schemeClr val="tx1">
                      <a:lumMod val="95000"/>
                      <a:lumOff val="5000"/>
                    </a:schemeClr>
                  </a:solidFill>
                  <a:latin typeface="+mj-lt"/>
                </a:rPr>
                <a:t>“Topical Antimicrobial Formulation Containing Monovalent Copper Ions and Systems for Generating Monovalent Copper Ions for Cu+ antimicrobial use”</a:t>
              </a:r>
              <a:endParaRPr lang="he-IL" sz="1399" dirty="0">
                <a:solidFill>
                  <a:schemeClr val="tx1">
                    <a:lumMod val="95000"/>
                    <a:lumOff val="5000"/>
                  </a:schemeClr>
                </a:solidFill>
                <a:latin typeface="+mj-lt"/>
              </a:endParaRPr>
            </a:p>
          </p:txBody>
        </p:sp>
        <p:sp>
          <p:nvSpPr>
            <p:cNvPr id="63" name="תיבת טקסט 62">
              <a:extLst>
                <a:ext uri="{FF2B5EF4-FFF2-40B4-BE49-F238E27FC236}">
                  <a16:creationId xmlns:a16="http://schemas.microsoft.com/office/drawing/2014/main" id="{8C105606-05DE-44AB-A3BE-6E2648386325}"/>
                </a:ext>
              </a:extLst>
            </p:cNvPr>
            <p:cNvSpPr txBox="1"/>
            <p:nvPr/>
          </p:nvSpPr>
          <p:spPr>
            <a:xfrm>
              <a:off x="2433884" y="4444998"/>
              <a:ext cx="4570821" cy="219291"/>
            </a:xfrm>
            <a:prstGeom prst="rect">
              <a:avLst/>
            </a:prstGeom>
            <a:noFill/>
          </p:spPr>
          <p:txBody>
            <a:bodyPr wrap="square">
              <a:spAutoFit/>
            </a:bodyPr>
            <a:lstStyle/>
            <a:p>
              <a:pPr algn="ctr" rtl="0"/>
              <a:r>
                <a:rPr lang="en-US" sz="825" dirty="0"/>
                <a:t>US11590164B2</a:t>
              </a:r>
            </a:p>
          </p:txBody>
        </p:sp>
      </p:grpSp>
      <p:grpSp>
        <p:nvGrpSpPr>
          <p:cNvPr id="16" name="Group 2">
            <a:extLst>
              <a:ext uri="{FF2B5EF4-FFF2-40B4-BE49-F238E27FC236}">
                <a16:creationId xmlns:a16="http://schemas.microsoft.com/office/drawing/2014/main" id="{77AE37D4-8D25-4FED-953D-2C67EA99A450}"/>
              </a:ext>
            </a:extLst>
          </p:cNvPr>
          <p:cNvGrpSpPr/>
          <p:nvPr/>
        </p:nvGrpSpPr>
        <p:grpSpPr>
          <a:xfrm>
            <a:off x="6388704" y="1313884"/>
            <a:ext cx="2902438" cy="2240479"/>
            <a:chOff x="4817445" y="1452854"/>
            <a:chExt cx="2905125" cy="2242553"/>
          </a:xfrm>
        </p:grpSpPr>
        <p:pic>
          <p:nvPicPr>
            <p:cNvPr id="17" name="Graphic 13">
              <a:extLst>
                <a:ext uri="{FF2B5EF4-FFF2-40B4-BE49-F238E27FC236}">
                  <a16:creationId xmlns:a16="http://schemas.microsoft.com/office/drawing/2014/main" id="{51E5F793-AB33-4D3E-B50A-788A21648B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17445" y="1452854"/>
              <a:ext cx="2905125" cy="2242553"/>
            </a:xfrm>
            <a:prstGeom prst="rect">
              <a:avLst/>
            </a:prstGeom>
          </p:spPr>
        </p:pic>
        <p:sp>
          <p:nvSpPr>
            <p:cNvPr id="18" name="TextBox 16">
              <a:extLst>
                <a:ext uri="{FF2B5EF4-FFF2-40B4-BE49-F238E27FC236}">
                  <a16:creationId xmlns:a16="http://schemas.microsoft.com/office/drawing/2014/main" id="{B146B079-C742-42F1-8E00-D5E92F14ECA8}"/>
                </a:ext>
              </a:extLst>
            </p:cNvPr>
            <p:cNvSpPr txBox="1"/>
            <p:nvPr/>
          </p:nvSpPr>
          <p:spPr>
            <a:xfrm>
              <a:off x="4968956" y="2239392"/>
              <a:ext cx="2680473" cy="954477"/>
            </a:xfrm>
            <a:prstGeom prst="rect">
              <a:avLst/>
            </a:prstGeom>
            <a:noFill/>
          </p:spPr>
          <p:txBody>
            <a:bodyPr wrap="square" rtlCol="1">
              <a:spAutoFit/>
            </a:bodyPr>
            <a:lstStyle/>
            <a:p>
              <a:r>
                <a:rPr lang="en-GB" sz="1399" b="1" dirty="0">
                  <a:solidFill>
                    <a:srgbClr val="1FC5D4"/>
                  </a:solidFill>
                </a:rPr>
                <a:t>US Provisional patent application </a:t>
              </a:r>
              <a:r>
                <a:rPr lang="en-GB" sz="1399" dirty="0">
                  <a:solidFill>
                    <a:schemeClr val="tx1">
                      <a:lumMod val="95000"/>
                      <a:lumOff val="5000"/>
                    </a:schemeClr>
                  </a:solidFill>
                  <a:latin typeface="+mj-lt"/>
                </a:rPr>
                <a:t>No. </a:t>
              </a:r>
              <a:r>
                <a:rPr lang="en-US" sz="1399" dirty="0">
                  <a:solidFill>
                    <a:schemeClr val="tx1">
                      <a:lumMod val="95000"/>
                      <a:lumOff val="5000"/>
                    </a:schemeClr>
                  </a:solidFill>
                  <a:latin typeface="+mj-lt"/>
                </a:rPr>
                <a:t>63/767,616, 2025</a:t>
              </a:r>
              <a:r>
                <a:rPr lang="en-GB" sz="1399" dirty="0">
                  <a:solidFill>
                    <a:schemeClr val="tx1">
                      <a:lumMod val="95000"/>
                      <a:lumOff val="5000"/>
                    </a:schemeClr>
                  </a:solidFill>
                  <a:latin typeface="+mj-lt"/>
                </a:rPr>
                <a:t> titled: </a:t>
              </a:r>
            </a:p>
            <a:p>
              <a:r>
                <a:rPr lang="en-GB" sz="1399" dirty="0">
                  <a:solidFill>
                    <a:schemeClr val="tx1">
                      <a:lumMod val="95000"/>
                      <a:lumOff val="5000"/>
                    </a:schemeClr>
                  </a:solidFill>
                  <a:latin typeface="+mj-lt"/>
                </a:rPr>
                <a:t>“</a:t>
              </a:r>
              <a:r>
                <a:rPr lang="en-US" sz="1399" dirty="0">
                  <a:solidFill>
                    <a:schemeClr val="tx1">
                      <a:lumMod val="95000"/>
                      <a:lumOff val="5000"/>
                    </a:schemeClr>
                  </a:solidFill>
                  <a:latin typeface="+mj-lt"/>
                </a:rPr>
                <a:t>Drip irrigation system and method</a:t>
              </a:r>
              <a:r>
                <a:rPr lang="en-GB" sz="1399" dirty="0">
                  <a:solidFill>
                    <a:schemeClr val="tx1">
                      <a:lumMod val="95000"/>
                      <a:lumOff val="5000"/>
                    </a:schemeClr>
                  </a:solidFill>
                  <a:latin typeface="+mj-lt"/>
                </a:rPr>
                <a:t>”</a:t>
              </a:r>
            </a:p>
          </p:txBody>
        </p:sp>
      </p:grpSp>
      <p:pic>
        <p:nvPicPr>
          <p:cNvPr id="6" name="תמונה 5">
            <a:extLst>
              <a:ext uri="{FF2B5EF4-FFF2-40B4-BE49-F238E27FC236}">
                <a16:creationId xmlns:a16="http://schemas.microsoft.com/office/drawing/2014/main" id="{6A29724F-CC13-41F1-B86E-7FBBBAED1C6A}"/>
              </a:ext>
            </a:extLst>
          </p:cNvPr>
          <p:cNvPicPr>
            <a:picLocks noChangeAspect="1"/>
          </p:cNvPicPr>
          <p:nvPr/>
        </p:nvPicPr>
        <p:blipFill>
          <a:blip r:embed="rId12"/>
          <a:stretch>
            <a:fillRect/>
          </a:stretch>
        </p:blipFill>
        <p:spPr>
          <a:xfrm>
            <a:off x="6622054" y="1517864"/>
            <a:ext cx="447737" cy="485843"/>
          </a:xfrm>
          <a:prstGeom prst="rect">
            <a:avLst/>
          </a:prstGeom>
        </p:spPr>
      </p:pic>
      <p:pic>
        <p:nvPicPr>
          <p:cNvPr id="9" name="תמונה 8">
            <a:extLst>
              <a:ext uri="{FF2B5EF4-FFF2-40B4-BE49-F238E27FC236}">
                <a16:creationId xmlns:a16="http://schemas.microsoft.com/office/drawing/2014/main" id="{020FEDB9-1AEC-408E-9F7E-BD856EE6B9C5}"/>
              </a:ext>
            </a:extLst>
          </p:cNvPr>
          <p:cNvPicPr>
            <a:picLocks noChangeAspect="1"/>
          </p:cNvPicPr>
          <p:nvPr/>
        </p:nvPicPr>
        <p:blipFill>
          <a:blip r:embed="rId13"/>
          <a:stretch>
            <a:fillRect/>
          </a:stretch>
        </p:blipFill>
        <p:spPr>
          <a:xfrm>
            <a:off x="1768758" y="3674579"/>
            <a:ext cx="485843" cy="438211"/>
          </a:xfrm>
          <a:prstGeom prst="rect">
            <a:avLst/>
          </a:prstGeom>
        </p:spPr>
      </p:pic>
    </p:spTree>
    <p:extLst>
      <p:ext uri="{BB962C8B-B14F-4D97-AF65-F5344CB8AC3E}">
        <p14:creationId xmlns:p14="http://schemas.microsoft.com/office/powerpoint/2010/main" val="2880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0-#ppt_w/2"/>
                                          </p:val>
                                        </p:tav>
                                        <p:tav tm="100000">
                                          <p:val>
                                            <p:strVal val="#ppt_x"/>
                                          </p:val>
                                        </p:tav>
                                      </p:tavLst>
                                    </p:anim>
                                    <p:anim calcmode="lin" valueType="num">
                                      <p:cBhvr additive="base">
                                        <p:cTn id="17" dur="500" fill="hold"/>
                                        <p:tgtEl>
                                          <p:spTgt spid="5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1+#ppt_w/2"/>
                                          </p:val>
                                        </p:tav>
                                        <p:tav tm="100000">
                                          <p:val>
                                            <p:strVal val="#ppt_x"/>
                                          </p:val>
                                        </p:tav>
                                      </p:tavLst>
                                    </p:anim>
                                    <p:anim calcmode="lin" valueType="num">
                                      <p:cBhvr additive="base">
                                        <p:cTn id="22" dur="500" fill="hold"/>
                                        <p:tgtEl>
                                          <p:spTgt spid="59"/>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water with white and blue ripples&#10;&#10;Description automatically generated">
            <a:extLst>
              <a:ext uri="{FF2B5EF4-FFF2-40B4-BE49-F238E27FC236}">
                <a16:creationId xmlns:a16="http://schemas.microsoft.com/office/drawing/2014/main" id="{93C28F08-9046-D34F-2D29-F110AE184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9" y="3999"/>
            <a:ext cx="9135542" cy="5140265"/>
          </a:xfrm>
          <a:prstGeom prst="rect">
            <a:avLst/>
          </a:prstGeom>
        </p:spPr>
      </p:pic>
      <p:pic>
        <p:nvPicPr>
          <p:cNvPr id="5" name="Graphic 4">
            <a:extLst>
              <a:ext uri="{FF2B5EF4-FFF2-40B4-BE49-F238E27FC236}">
                <a16:creationId xmlns:a16="http://schemas.microsoft.com/office/drawing/2014/main" id="{AF4E992C-CE6D-F534-47A0-507F8425C0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955986" y="-1955985"/>
            <a:ext cx="5144265" cy="9056237"/>
          </a:xfrm>
          <a:prstGeom prst="rect">
            <a:avLst/>
          </a:prstGeom>
        </p:spPr>
      </p:pic>
      <p:sp>
        <p:nvSpPr>
          <p:cNvPr id="8" name="Oval 7">
            <a:extLst>
              <a:ext uri="{FF2B5EF4-FFF2-40B4-BE49-F238E27FC236}">
                <a16:creationId xmlns:a16="http://schemas.microsoft.com/office/drawing/2014/main" id="{F4FE47E9-5919-C42A-7426-B80B0BAC01D9}"/>
              </a:ext>
            </a:extLst>
          </p:cNvPr>
          <p:cNvSpPr/>
          <p:nvPr/>
        </p:nvSpPr>
        <p:spPr>
          <a:xfrm>
            <a:off x="1042025" y="-955845"/>
            <a:ext cx="7059951" cy="70599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1799" dirty="0"/>
          </a:p>
        </p:txBody>
      </p:sp>
      <p:sp>
        <p:nvSpPr>
          <p:cNvPr id="9" name="TextBox 3">
            <a:extLst>
              <a:ext uri="{FF2B5EF4-FFF2-40B4-BE49-F238E27FC236}">
                <a16:creationId xmlns:a16="http://schemas.microsoft.com/office/drawing/2014/main" id="{B63ACA9F-FBB2-4197-AEED-7854D3CEC355}"/>
              </a:ext>
            </a:extLst>
          </p:cNvPr>
          <p:cNvSpPr txBox="1"/>
          <p:nvPr/>
        </p:nvSpPr>
        <p:spPr>
          <a:xfrm>
            <a:off x="1441827" y="187667"/>
            <a:ext cx="6069515" cy="553100"/>
          </a:xfrm>
          <a:prstGeom prst="rect">
            <a:avLst/>
          </a:prstGeom>
          <a:noFill/>
        </p:spPr>
        <p:txBody>
          <a:bodyPr wrap="square" rtlCol="1">
            <a:spAutoFit/>
          </a:bodyPr>
          <a:lstStyle/>
          <a:p>
            <a:pPr algn="ctr"/>
            <a:r>
              <a:rPr lang="en-US" sz="2994" b="1" dirty="0">
                <a:solidFill>
                  <a:srgbClr val="05A6CC"/>
                </a:solidFill>
              </a:rPr>
              <a:t>safety</a:t>
            </a:r>
            <a:endParaRPr lang="he-IL" sz="2994" b="1" dirty="0">
              <a:solidFill>
                <a:srgbClr val="05A6CC"/>
              </a:solidFill>
            </a:endParaRPr>
          </a:p>
        </p:txBody>
      </p:sp>
      <p:sp>
        <p:nvSpPr>
          <p:cNvPr id="10" name="תיבת טקסט 9">
            <a:extLst>
              <a:ext uri="{FF2B5EF4-FFF2-40B4-BE49-F238E27FC236}">
                <a16:creationId xmlns:a16="http://schemas.microsoft.com/office/drawing/2014/main" id="{83F1AFE1-A0BB-4047-9FA8-B0A5651783C7}"/>
              </a:ext>
            </a:extLst>
          </p:cNvPr>
          <p:cNvSpPr txBox="1"/>
          <p:nvPr/>
        </p:nvSpPr>
        <p:spPr>
          <a:xfrm>
            <a:off x="1505437" y="829430"/>
            <a:ext cx="6342123" cy="1477328"/>
          </a:xfrm>
          <a:prstGeom prst="rect">
            <a:avLst/>
          </a:prstGeom>
          <a:noFill/>
        </p:spPr>
        <p:txBody>
          <a:bodyPr wrap="square">
            <a:spAutoFit/>
          </a:bodyPr>
          <a:lstStyle/>
          <a:p>
            <a:pPr marL="285750" indent="-285750" algn="l" rtl="0">
              <a:buFont typeface="Arial" panose="020B0604020202020204" pitchFamily="34" charset="0"/>
              <a:buChar char="•"/>
            </a:pPr>
            <a:r>
              <a:rPr lang="en-US" sz="1800" dirty="0">
                <a:solidFill>
                  <a:srgbClr val="000000"/>
                </a:solidFill>
                <a:latin typeface="Lora"/>
              </a:rPr>
              <a:t>EPA has determined that drinking water should not contain more than 1.3 mg copper per liter of water (1.3 mg/L).</a:t>
            </a:r>
          </a:p>
          <a:p>
            <a:pPr marL="285750" indent="-285750" algn="l" rtl="0">
              <a:buFont typeface="Arial" panose="020B0604020202020204" pitchFamily="34" charset="0"/>
              <a:buChar char="•"/>
            </a:pPr>
            <a:r>
              <a:rPr lang="en-US" sz="1800" dirty="0">
                <a:solidFill>
                  <a:srgbClr val="000000"/>
                </a:solidFill>
                <a:latin typeface="Lora"/>
              </a:rPr>
              <a:t>Concentration (strict) permitted for disposal as wastewater - 0.2ppm Cu ions</a:t>
            </a:r>
          </a:p>
        </p:txBody>
      </p:sp>
      <p:sp>
        <p:nvSpPr>
          <p:cNvPr id="11" name="תיבת טקסט 10">
            <a:extLst>
              <a:ext uri="{FF2B5EF4-FFF2-40B4-BE49-F238E27FC236}">
                <a16:creationId xmlns:a16="http://schemas.microsoft.com/office/drawing/2014/main" id="{F99A24A8-2DDB-4612-86E6-79B6FB5C59FE}"/>
              </a:ext>
            </a:extLst>
          </p:cNvPr>
          <p:cNvSpPr txBox="1"/>
          <p:nvPr/>
        </p:nvSpPr>
        <p:spPr>
          <a:xfrm>
            <a:off x="2390498" y="2685952"/>
            <a:ext cx="5120844" cy="1754326"/>
          </a:xfrm>
          <a:prstGeom prst="rect">
            <a:avLst/>
          </a:prstGeom>
          <a:noFill/>
        </p:spPr>
        <p:txBody>
          <a:bodyPr wrap="square">
            <a:spAutoFit/>
          </a:bodyPr>
          <a:lstStyle/>
          <a:p>
            <a:pPr algn="ctr"/>
            <a:r>
              <a:rPr lang="en-US" sz="3600" b="1" dirty="0"/>
              <a:t>Our system guarantees a concentration of below 0.2ppm copper ions</a:t>
            </a:r>
            <a:endParaRPr lang="he-IL" sz="3600" b="1" dirty="0"/>
          </a:p>
        </p:txBody>
      </p:sp>
    </p:spTree>
    <p:extLst>
      <p:ext uri="{BB962C8B-B14F-4D97-AF65-F5344CB8AC3E}">
        <p14:creationId xmlns:p14="http://schemas.microsoft.com/office/powerpoint/2010/main" val="174620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water with white and blue ripples&#10;&#10;Description automatically generated">
            <a:extLst>
              <a:ext uri="{FF2B5EF4-FFF2-40B4-BE49-F238E27FC236}">
                <a16:creationId xmlns:a16="http://schemas.microsoft.com/office/drawing/2014/main" id="{93C28F08-9046-D34F-2D29-F110AE184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9" y="3999"/>
            <a:ext cx="9135542" cy="5140265"/>
          </a:xfrm>
          <a:prstGeom prst="rect">
            <a:avLst/>
          </a:prstGeom>
        </p:spPr>
      </p:pic>
      <p:pic>
        <p:nvPicPr>
          <p:cNvPr id="5" name="Graphic 4">
            <a:extLst>
              <a:ext uri="{FF2B5EF4-FFF2-40B4-BE49-F238E27FC236}">
                <a16:creationId xmlns:a16="http://schemas.microsoft.com/office/drawing/2014/main" id="{AF4E992C-CE6D-F534-47A0-507F8425C0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114" y="-1991790"/>
            <a:ext cx="9135542" cy="9139774"/>
          </a:xfrm>
          <a:prstGeom prst="rect">
            <a:avLst/>
          </a:prstGeom>
        </p:spPr>
      </p:pic>
      <p:sp>
        <p:nvSpPr>
          <p:cNvPr id="8" name="Oval 7">
            <a:extLst>
              <a:ext uri="{FF2B5EF4-FFF2-40B4-BE49-F238E27FC236}">
                <a16:creationId xmlns:a16="http://schemas.microsoft.com/office/drawing/2014/main" id="{F4FE47E9-5919-C42A-7426-B80B0BAC01D9}"/>
              </a:ext>
            </a:extLst>
          </p:cNvPr>
          <p:cNvSpPr/>
          <p:nvPr/>
        </p:nvSpPr>
        <p:spPr>
          <a:xfrm>
            <a:off x="1042025" y="-955845"/>
            <a:ext cx="7059951" cy="70599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1799" dirty="0"/>
          </a:p>
        </p:txBody>
      </p:sp>
      <p:sp>
        <p:nvSpPr>
          <p:cNvPr id="9" name="TextBox 3">
            <a:extLst>
              <a:ext uri="{FF2B5EF4-FFF2-40B4-BE49-F238E27FC236}">
                <a16:creationId xmlns:a16="http://schemas.microsoft.com/office/drawing/2014/main" id="{B63ACA9F-FBB2-4197-AEED-7854D3CEC355}"/>
              </a:ext>
            </a:extLst>
          </p:cNvPr>
          <p:cNvSpPr txBox="1"/>
          <p:nvPr/>
        </p:nvSpPr>
        <p:spPr>
          <a:xfrm>
            <a:off x="1441827" y="187667"/>
            <a:ext cx="6069515" cy="553100"/>
          </a:xfrm>
          <a:prstGeom prst="rect">
            <a:avLst/>
          </a:prstGeom>
          <a:noFill/>
        </p:spPr>
        <p:txBody>
          <a:bodyPr wrap="square" rtlCol="1">
            <a:spAutoFit/>
          </a:bodyPr>
          <a:lstStyle/>
          <a:p>
            <a:pPr algn="ctr"/>
            <a:r>
              <a:rPr lang="en-US" sz="2994" b="1" dirty="0">
                <a:solidFill>
                  <a:srgbClr val="05A6CC"/>
                </a:solidFill>
              </a:rPr>
              <a:t>Summary</a:t>
            </a:r>
            <a:endParaRPr lang="he-IL" sz="2994" b="1" dirty="0">
              <a:solidFill>
                <a:srgbClr val="05A6CC"/>
              </a:solidFill>
            </a:endParaRPr>
          </a:p>
        </p:txBody>
      </p:sp>
      <p:sp>
        <p:nvSpPr>
          <p:cNvPr id="10" name="תיבת טקסט 9">
            <a:extLst>
              <a:ext uri="{FF2B5EF4-FFF2-40B4-BE49-F238E27FC236}">
                <a16:creationId xmlns:a16="http://schemas.microsoft.com/office/drawing/2014/main" id="{83F1AFE1-A0BB-4047-9FA8-B0A5651783C7}"/>
              </a:ext>
            </a:extLst>
          </p:cNvPr>
          <p:cNvSpPr txBox="1"/>
          <p:nvPr/>
        </p:nvSpPr>
        <p:spPr>
          <a:xfrm>
            <a:off x="1272487" y="1026281"/>
            <a:ext cx="6829488" cy="3970318"/>
          </a:xfrm>
          <a:prstGeom prst="rect">
            <a:avLst/>
          </a:prstGeom>
          <a:noFill/>
        </p:spPr>
        <p:txBody>
          <a:bodyPr wrap="square">
            <a:spAutoFit/>
          </a:bodyPr>
          <a:lstStyle/>
          <a:p>
            <a:pPr rtl="0"/>
            <a:r>
              <a:rPr lang="en-US" sz="1800" b="1" dirty="0" err="1">
                <a:solidFill>
                  <a:srgbClr val="000000"/>
                </a:solidFill>
                <a:latin typeface="Lora"/>
              </a:rPr>
              <a:t>Coppter</a:t>
            </a:r>
            <a:r>
              <a:rPr lang="en-US" sz="1800" b="1" dirty="0">
                <a:solidFill>
                  <a:srgbClr val="000000"/>
                </a:solidFill>
                <a:latin typeface="Lora"/>
              </a:rPr>
              <a:t> technology may bring good news for wastewater treatment.</a:t>
            </a:r>
          </a:p>
          <a:p>
            <a:pPr rtl="0"/>
            <a:endParaRPr lang="en-US" sz="1800" b="1" dirty="0">
              <a:solidFill>
                <a:srgbClr val="000000"/>
              </a:solidFill>
              <a:latin typeface="Lora"/>
            </a:endParaRPr>
          </a:p>
          <a:p>
            <a:pPr marL="285750" indent="-285750" rtl="0">
              <a:buFont typeface="Arial" panose="020B0604020202020204" pitchFamily="34" charset="0"/>
              <a:buChar char="•"/>
            </a:pPr>
            <a:r>
              <a:rPr lang="en-US" sz="1800" dirty="0">
                <a:solidFill>
                  <a:srgbClr val="000000"/>
                </a:solidFill>
                <a:latin typeface="Lora"/>
              </a:rPr>
              <a:t>Water that is free of pathogens and suitable for agriculture, including growing vegetables. </a:t>
            </a:r>
          </a:p>
          <a:p>
            <a:pPr marL="285750" indent="-285750" rtl="0">
              <a:buFont typeface="Arial" panose="020B0604020202020204" pitchFamily="34" charset="0"/>
              <a:buChar char="•"/>
            </a:pPr>
            <a:r>
              <a:rPr lang="en-US" sz="1800" dirty="0">
                <a:solidFill>
                  <a:srgbClr val="000000"/>
                </a:solidFill>
                <a:latin typeface="Lora"/>
              </a:rPr>
              <a:t>No chlorine, and no salt.</a:t>
            </a:r>
          </a:p>
          <a:p>
            <a:pPr marL="285750" indent="-285750" rtl="0">
              <a:buFont typeface="Arial" panose="020B0604020202020204" pitchFamily="34" charset="0"/>
              <a:buChar char="•"/>
            </a:pPr>
            <a:r>
              <a:rPr lang="en-US" sz="1800" dirty="0">
                <a:solidFill>
                  <a:srgbClr val="000000"/>
                </a:solidFill>
                <a:latin typeface="Lora"/>
              </a:rPr>
              <a:t>Stable and easy to maintain system</a:t>
            </a:r>
            <a:endParaRPr lang="he-IL" dirty="0">
              <a:solidFill>
                <a:srgbClr val="000000"/>
              </a:solidFill>
              <a:latin typeface="Lora"/>
            </a:endParaRPr>
          </a:p>
          <a:p>
            <a:pPr marL="285750" indent="-285750" rtl="0">
              <a:buFont typeface="Arial" panose="020B0604020202020204" pitchFamily="34" charset="0"/>
              <a:buChar char="•"/>
            </a:pPr>
            <a:r>
              <a:rPr lang="en-US" sz="1800" dirty="0">
                <a:solidFill>
                  <a:srgbClr val="000000"/>
                </a:solidFill>
                <a:latin typeface="Lora"/>
              </a:rPr>
              <a:t>Eco-friendly</a:t>
            </a:r>
          </a:p>
          <a:p>
            <a:pPr marL="285750" indent="-285750" rtl="0">
              <a:buFont typeface="Arial" panose="020B0604020202020204" pitchFamily="34" charset="0"/>
              <a:buChar char="•"/>
            </a:pPr>
            <a:r>
              <a:rPr lang="en-US" sz="1800" dirty="0">
                <a:solidFill>
                  <a:srgbClr val="000000"/>
                </a:solidFill>
                <a:latin typeface="Lora"/>
              </a:rPr>
              <a:t> Cost-effective</a:t>
            </a:r>
          </a:p>
          <a:p>
            <a:pPr rtl="0"/>
            <a:endParaRPr lang="he-IL" sz="1800" dirty="0">
              <a:solidFill>
                <a:srgbClr val="000000"/>
              </a:solidFill>
              <a:latin typeface="Lora"/>
            </a:endParaRPr>
          </a:p>
          <a:p>
            <a:pPr marL="285750" indent="-285750" rtl="0">
              <a:buFont typeface="Arial" panose="020B0604020202020204" pitchFamily="34" charset="0"/>
              <a:buChar char="•"/>
            </a:pPr>
            <a:endParaRPr lang="en-US" sz="1800" dirty="0">
              <a:solidFill>
                <a:srgbClr val="000000"/>
              </a:solidFill>
              <a:latin typeface="Lora"/>
            </a:endParaRPr>
          </a:p>
          <a:p>
            <a:pPr marL="285750" indent="-285750">
              <a:buFont typeface="Arial" panose="020B0604020202020204" pitchFamily="34" charset="0"/>
              <a:buChar char="•"/>
            </a:pPr>
            <a:endParaRPr lang="en-US" sz="1800" dirty="0">
              <a:solidFill>
                <a:srgbClr val="000000"/>
              </a:solidFill>
              <a:latin typeface="Lora"/>
            </a:endParaRPr>
          </a:p>
          <a:p>
            <a:pPr marL="285750" indent="-285750" rtl="0">
              <a:buFont typeface="Arial" panose="020B0604020202020204" pitchFamily="34" charset="0"/>
              <a:buChar char="•"/>
            </a:pPr>
            <a:endParaRPr lang="en-US" sz="1800" dirty="0">
              <a:solidFill>
                <a:srgbClr val="000000"/>
              </a:solidFill>
              <a:latin typeface="Lora"/>
            </a:endParaRPr>
          </a:p>
          <a:p>
            <a:pPr marL="285750" indent="-285750" algn="l" rtl="0">
              <a:buFont typeface="Arial" panose="020B0604020202020204" pitchFamily="34" charset="0"/>
              <a:buChar char="•"/>
            </a:pPr>
            <a:endParaRPr lang="en-US" sz="1800" dirty="0">
              <a:solidFill>
                <a:srgbClr val="000000"/>
              </a:solidFill>
              <a:latin typeface="Lora"/>
            </a:endParaRPr>
          </a:p>
        </p:txBody>
      </p:sp>
      <p:grpSp>
        <p:nvGrpSpPr>
          <p:cNvPr id="12" name="קבוצה 11">
            <a:extLst>
              <a:ext uri="{FF2B5EF4-FFF2-40B4-BE49-F238E27FC236}">
                <a16:creationId xmlns:a16="http://schemas.microsoft.com/office/drawing/2014/main" id="{0906E606-50E8-4F44-8132-440D82089D10}"/>
              </a:ext>
            </a:extLst>
          </p:cNvPr>
          <p:cNvGrpSpPr/>
          <p:nvPr/>
        </p:nvGrpSpPr>
        <p:grpSpPr>
          <a:xfrm>
            <a:off x="3617710" y="3718975"/>
            <a:ext cx="2820285" cy="1157074"/>
            <a:chOff x="2228523" y="882291"/>
            <a:chExt cx="4686954" cy="2762636"/>
          </a:xfrm>
        </p:grpSpPr>
        <p:pic>
          <p:nvPicPr>
            <p:cNvPr id="13" name="תמונה 12">
              <a:extLst>
                <a:ext uri="{FF2B5EF4-FFF2-40B4-BE49-F238E27FC236}">
                  <a16:creationId xmlns:a16="http://schemas.microsoft.com/office/drawing/2014/main" id="{658848CF-D6FB-4DC4-9302-453C63640491}"/>
                </a:ext>
              </a:extLst>
            </p:cNvPr>
            <p:cNvPicPr>
              <a:picLocks noChangeAspect="1"/>
            </p:cNvPicPr>
            <p:nvPr/>
          </p:nvPicPr>
          <p:blipFill>
            <a:blip r:embed="rId5"/>
            <a:stretch>
              <a:fillRect/>
            </a:stretch>
          </p:blipFill>
          <p:spPr>
            <a:xfrm>
              <a:off x="2228523" y="882291"/>
              <a:ext cx="4686954" cy="2762636"/>
            </a:xfrm>
            <a:prstGeom prst="rect">
              <a:avLst/>
            </a:prstGeom>
          </p:spPr>
        </p:pic>
        <p:pic>
          <p:nvPicPr>
            <p:cNvPr id="14" name="Picture 4">
              <a:extLst>
                <a:ext uri="{FF2B5EF4-FFF2-40B4-BE49-F238E27FC236}">
                  <a16:creationId xmlns:a16="http://schemas.microsoft.com/office/drawing/2014/main" id="{47C2FCA3-ABBC-44C0-B8D0-7DE0813A7D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7368" y="2012768"/>
              <a:ext cx="2179435" cy="433135"/>
            </a:xfrm>
            <a:prstGeom prst="rect">
              <a:avLst/>
            </a:prstGeom>
            <a:solidFill>
              <a:schemeClr val="bg1"/>
            </a:solidFill>
          </p:spPr>
        </p:pic>
      </p:grpSp>
    </p:spTree>
    <p:extLst>
      <p:ext uri="{BB962C8B-B14F-4D97-AF65-F5344CB8AC3E}">
        <p14:creationId xmlns:p14="http://schemas.microsoft.com/office/powerpoint/2010/main" val="155449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 water with white and blue ripples&#10;&#10;Description automatically generated">
            <a:extLst>
              <a:ext uri="{FF2B5EF4-FFF2-40B4-BE49-F238E27FC236}">
                <a16:creationId xmlns:a16="http://schemas.microsoft.com/office/drawing/2014/main" id="{2A0FDFC8-36C5-230B-F472-A61F3083C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
            <a:ext cx="9144000" cy="5145024"/>
          </a:xfrm>
          <a:prstGeom prst="rect">
            <a:avLst/>
          </a:prstGeom>
        </p:spPr>
      </p:pic>
      <p:pic>
        <p:nvPicPr>
          <p:cNvPr id="12" name="Graphic 11">
            <a:extLst>
              <a:ext uri="{FF2B5EF4-FFF2-40B4-BE49-F238E27FC236}">
                <a16:creationId xmlns:a16="http://schemas.microsoft.com/office/drawing/2014/main" id="{974544C5-9552-CE21-DE2F-0207525199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5630" y="-1978270"/>
            <a:ext cx="9144000" cy="9112740"/>
          </a:xfrm>
          <a:prstGeom prst="rect">
            <a:avLst/>
          </a:prstGeom>
        </p:spPr>
      </p:pic>
      <p:pic>
        <p:nvPicPr>
          <p:cNvPr id="29" name="Graphic 28">
            <a:extLst>
              <a:ext uri="{FF2B5EF4-FFF2-40B4-BE49-F238E27FC236}">
                <a16:creationId xmlns:a16="http://schemas.microsoft.com/office/drawing/2014/main" id="{47AAAD8B-C450-5A70-43EE-B4EC233086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8403" y="-870188"/>
            <a:ext cx="6822831" cy="7118836"/>
          </a:xfrm>
          <a:prstGeom prst="rect">
            <a:avLst/>
          </a:prstGeom>
        </p:spPr>
      </p:pic>
      <p:pic>
        <p:nvPicPr>
          <p:cNvPr id="23" name="Graphic 22">
            <a:extLst>
              <a:ext uri="{FF2B5EF4-FFF2-40B4-BE49-F238E27FC236}">
                <a16:creationId xmlns:a16="http://schemas.microsoft.com/office/drawing/2014/main" id="{C015CFA2-CAEF-7011-F34B-A0F1322102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11483" y="613614"/>
            <a:ext cx="3921034" cy="3921034"/>
          </a:xfrm>
          <a:prstGeom prst="rect">
            <a:avLst/>
          </a:prstGeom>
        </p:spPr>
      </p:pic>
      <p:pic>
        <p:nvPicPr>
          <p:cNvPr id="4" name="תמונה 3">
            <a:extLst>
              <a:ext uri="{FF2B5EF4-FFF2-40B4-BE49-F238E27FC236}">
                <a16:creationId xmlns:a16="http://schemas.microsoft.com/office/drawing/2014/main" id="{97881B5B-3E71-447D-9210-64E717B4F662}"/>
              </a:ext>
            </a:extLst>
          </p:cNvPr>
          <p:cNvPicPr>
            <a:picLocks noChangeAspect="1"/>
          </p:cNvPicPr>
          <p:nvPr/>
        </p:nvPicPr>
        <p:blipFill>
          <a:blip r:embed="rId9"/>
          <a:stretch>
            <a:fillRect/>
          </a:stretch>
        </p:blipFill>
        <p:spPr>
          <a:xfrm>
            <a:off x="1760609" y="1147162"/>
            <a:ext cx="6090168" cy="3537030"/>
          </a:xfrm>
          <a:prstGeom prst="rect">
            <a:avLst/>
          </a:prstGeom>
        </p:spPr>
      </p:pic>
      <p:pic>
        <p:nvPicPr>
          <p:cNvPr id="9" name="Graphic 11">
            <a:extLst>
              <a:ext uri="{FF2B5EF4-FFF2-40B4-BE49-F238E27FC236}">
                <a16:creationId xmlns:a16="http://schemas.microsoft.com/office/drawing/2014/main" id="{B5FD2B60-AD12-4BE5-B96C-A936A1E7AB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61282" y="1460194"/>
            <a:ext cx="3800475" cy="419450"/>
          </a:xfrm>
          <a:prstGeom prst="rect">
            <a:avLst/>
          </a:prstGeom>
        </p:spPr>
      </p:pic>
      <p:sp>
        <p:nvSpPr>
          <p:cNvPr id="13" name="TextBox 13">
            <a:extLst>
              <a:ext uri="{FF2B5EF4-FFF2-40B4-BE49-F238E27FC236}">
                <a16:creationId xmlns:a16="http://schemas.microsoft.com/office/drawing/2014/main" id="{5EC76056-4E4B-4B0E-8583-CC5E9CC8E452}"/>
              </a:ext>
            </a:extLst>
          </p:cNvPr>
          <p:cNvSpPr txBox="1"/>
          <p:nvPr/>
        </p:nvSpPr>
        <p:spPr>
          <a:xfrm>
            <a:off x="2228497" y="3025187"/>
            <a:ext cx="5207146" cy="830997"/>
          </a:xfrm>
          <a:prstGeom prst="rect">
            <a:avLst/>
          </a:prstGeom>
          <a:noFill/>
        </p:spPr>
        <p:txBody>
          <a:bodyPr wrap="square" rtlCol="1">
            <a:spAutoFit/>
          </a:bodyPr>
          <a:lstStyle/>
          <a:p>
            <a:pPr algn="ctr"/>
            <a:r>
              <a:rPr lang="en-US" sz="2400" dirty="0">
                <a:solidFill>
                  <a:srgbClr val="05A6CC"/>
                </a:solidFill>
                <a:latin typeface="+mj-lt"/>
              </a:rPr>
              <a:t>Main disinfection agent - Chlorine</a:t>
            </a:r>
          </a:p>
          <a:p>
            <a:pPr algn="ctr"/>
            <a:r>
              <a:rPr lang="en-US" sz="2400" b="1" dirty="0">
                <a:solidFill>
                  <a:srgbClr val="05A6CC"/>
                </a:solidFill>
              </a:rPr>
              <a:t>CHLORINE - A SERIOUS </a:t>
            </a:r>
            <a:r>
              <a:rPr lang="en-US" sz="2400" b="1" dirty="0">
                <a:solidFill>
                  <a:srgbClr val="C00000"/>
                </a:solidFill>
              </a:rPr>
              <a:t>HAZARD</a:t>
            </a:r>
            <a:endParaRPr lang="he-IL" sz="2400" b="1" dirty="0">
              <a:solidFill>
                <a:srgbClr val="C00000"/>
              </a:solidFill>
            </a:endParaRPr>
          </a:p>
        </p:txBody>
      </p:sp>
      <p:pic>
        <p:nvPicPr>
          <p:cNvPr id="10" name="Graphic 24">
            <a:extLst>
              <a:ext uri="{FF2B5EF4-FFF2-40B4-BE49-F238E27FC236}">
                <a16:creationId xmlns:a16="http://schemas.microsoft.com/office/drawing/2014/main" id="{B13117AF-9C61-4C4C-94CB-C3ED667C5E3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39555"/>
            <a:ext cx="1862796" cy="558839"/>
          </a:xfrm>
          <a:prstGeom prst="rect">
            <a:avLst/>
          </a:prstGeom>
        </p:spPr>
      </p:pic>
    </p:spTree>
    <p:extLst>
      <p:ext uri="{BB962C8B-B14F-4D97-AF65-F5344CB8AC3E}">
        <p14:creationId xmlns:p14="http://schemas.microsoft.com/office/powerpoint/2010/main" val="119619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6C60C-F563-7335-C031-56FFBF188C60}"/>
            </a:ext>
          </a:extLst>
        </p:cNvPr>
        <p:cNvGrpSpPr/>
        <p:nvPr/>
      </p:nvGrpSpPr>
      <p:grpSpPr>
        <a:xfrm>
          <a:off x="0" y="0"/>
          <a:ext cx="0" cy="0"/>
          <a:chOff x="0" y="0"/>
          <a:chExt cx="0" cy="0"/>
        </a:xfrm>
      </p:grpSpPr>
      <p:pic>
        <p:nvPicPr>
          <p:cNvPr id="14" name="Picture 13" descr="Blue water with white and blue ripples&#10;&#10;Description automatically generated">
            <a:extLst>
              <a:ext uri="{FF2B5EF4-FFF2-40B4-BE49-F238E27FC236}">
                <a16:creationId xmlns:a16="http://schemas.microsoft.com/office/drawing/2014/main" id="{B52CFC3B-1D9A-4CF2-F218-DF8EF326B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
            <a:ext cx="9144000" cy="5145024"/>
          </a:xfrm>
          <a:prstGeom prst="rect">
            <a:avLst/>
          </a:prstGeom>
        </p:spPr>
      </p:pic>
      <p:pic>
        <p:nvPicPr>
          <p:cNvPr id="12" name="Graphic 11">
            <a:extLst>
              <a:ext uri="{FF2B5EF4-FFF2-40B4-BE49-F238E27FC236}">
                <a16:creationId xmlns:a16="http://schemas.microsoft.com/office/drawing/2014/main" id="{DA6C0BA7-B7B9-27AE-EB8B-68AD09C670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 y="-1993902"/>
            <a:ext cx="9144000" cy="9144003"/>
          </a:xfrm>
          <a:prstGeom prst="rect">
            <a:avLst/>
          </a:prstGeom>
        </p:spPr>
      </p:pic>
      <p:sp>
        <p:nvSpPr>
          <p:cNvPr id="26" name="TextBox 25">
            <a:extLst>
              <a:ext uri="{FF2B5EF4-FFF2-40B4-BE49-F238E27FC236}">
                <a16:creationId xmlns:a16="http://schemas.microsoft.com/office/drawing/2014/main" id="{613C2A58-5B89-8F3D-842F-36AA5B75FF31}"/>
              </a:ext>
            </a:extLst>
          </p:cNvPr>
          <p:cNvSpPr txBox="1"/>
          <p:nvPr/>
        </p:nvSpPr>
        <p:spPr>
          <a:xfrm>
            <a:off x="418011" y="638370"/>
            <a:ext cx="7066583" cy="584775"/>
          </a:xfrm>
          <a:prstGeom prst="rect">
            <a:avLst/>
          </a:prstGeom>
          <a:noFill/>
        </p:spPr>
        <p:txBody>
          <a:bodyPr wrap="square" rtlCol="1">
            <a:spAutoFit/>
          </a:bodyPr>
          <a:lstStyle/>
          <a:p>
            <a:pPr algn="ctr"/>
            <a:r>
              <a:rPr lang="en-US" sz="2800" b="1" dirty="0">
                <a:solidFill>
                  <a:schemeClr val="bg1"/>
                </a:solidFill>
              </a:rPr>
              <a:t>The Holy Grail - </a:t>
            </a:r>
            <a:r>
              <a:rPr lang="en-US" sz="3200" b="1" dirty="0">
                <a:solidFill>
                  <a:schemeClr val="bg1"/>
                </a:solidFill>
              </a:rPr>
              <a:t>Chlorine-Free Bathwater</a:t>
            </a:r>
            <a:endParaRPr lang="he-IL" sz="2800" b="1" dirty="0">
              <a:solidFill>
                <a:schemeClr val="bg1"/>
              </a:solidFill>
            </a:endParaRPr>
          </a:p>
        </p:txBody>
      </p:sp>
      <p:pic>
        <p:nvPicPr>
          <p:cNvPr id="29" name="Graphic 28">
            <a:extLst>
              <a:ext uri="{FF2B5EF4-FFF2-40B4-BE49-F238E27FC236}">
                <a16:creationId xmlns:a16="http://schemas.microsoft.com/office/drawing/2014/main" id="{051F410B-48AD-62C0-FB16-9946D772E0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8860" y="-1187293"/>
            <a:ext cx="7118836" cy="7118836"/>
          </a:xfrm>
          <a:prstGeom prst="rect">
            <a:avLst/>
          </a:prstGeom>
        </p:spPr>
      </p:pic>
      <p:pic>
        <p:nvPicPr>
          <p:cNvPr id="23" name="Graphic 22">
            <a:extLst>
              <a:ext uri="{FF2B5EF4-FFF2-40B4-BE49-F238E27FC236}">
                <a16:creationId xmlns:a16="http://schemas.microsoft.com/office/drawing/2014/main" id="{3C6D1465-C683-DD85-E3E1-D559A2882F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22597" y="1650817"/>
            <a:ext cx="3921034" cy="3921034"/>
          </a:xfrm>
          <a:prstGeom prst="rect">
            <a:avLst/>
          </a:prstGeom>
        </p:spPr>
      </p:pic>
      <p:sp>
        <p:nvSpPr>
          <p:cNvPr id="27" name="TextBox 26">
            <a:extLst>
              <a:ext uri="{FF2B5EF4-FFF2-40B4-BE49-F238E27FC236}">
                <a16:creationId xmlns:a16="http://schemas.microsoft.com/office/drawing/2014/main" id="{7CBCDCD5-73B9-20E4-7B38-7F2D3AE6FB3C}"/>
              </a:ext>
            </a:extLst>
          </p:cNvPr>
          <p:cNvSpPr txBox="1"/>
          <p:nvPr/>
        </p:nvSpPr>
        <p:spPr>
          <a:xfrm>
            <a:off x="1783080" y="4686757"/>
            <a:ext cx="5577840" cy="307777"/>
          </a:xfrm>
          <a:prstGeom prst="rect">
            <a:avLst/>
          </a:prstGeom>
          <a:noFill/>
        </p:spPr>
        <p:txBody>
          <a:bodyPr wrap="square" rtlCol="1">
            <a:spAutoFit/>
          </a:bodyPr>
          <a:lstStyle/>
          <a:p>
            <a:pPr algn="ctr"/>
            <a:r>
              <a:rPr lang="en-US" sz="1400" dirty="0">
                <a:solidFill>
                  <a:schemeClr val="bg1"/>
                </a:solidFill>
                <a:latin typeface="+mj-lt"/>
              </a:rPr>
              <a:t>Water Disinfection Treatments</a:t>
            </a:r>
            <a:endParaRPr lang="he-IL" sz="1400" dirty="0">
              <a:solidFill>
                <a:schemeClr val="bg1"/>
              </a:solidFill>
              <a:latin typeface="+mj-lt"/>
            </a:endParaRPr>
          </a:p>
        </p:txBody>
      </p:sp>
      <p:pic>
        <p:nvPicPr>
          <p:cNvPr id="25" name="Graphic 24">
            <a:extLst>
              <a:ext uri="{FF2B5EF4-FFF2-40B4-BE49-F238E27FC236}">
                <a16:creationId xmlns:a16="http://schemas.microsoft.com/office/drawing/2014/main" id="{AD554488-6AA4-4FCB-17CE-73A444440D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39555"/>
            <a:ext cx="1862796" cy="558839"/>
          </a:xfrm>
          <a:prstGeom prst="rect">
            <a:avLst/>
          </a:prstGeom>
        </p:spPr>
      </p:pic>
      <p:sp>
        <p:nvSpPr>
          <p:cNvPr id="2" name="תיבת טקסט 1">
            <a:extLst>
              <a:ext uri="{FF2B5EF4-FFF2-40B4-BE49-F238E27FC236}">
                <a16:creationId xmlns:a16="http://schemas.microsoft.com/office/drawing/2014/main" id="{7FCDC90E-BB72-B9AF-E4BD-0A13C7235640}"/>
              </a:ext>
            </a:extLst>
          </p:cNvPr>
          <p:cNvSpPr txBox="1"/>
          <p:nvPr/>
        </p:nvSpPr>
        <p:spPr>
          <a:xfrm>
            <a:off x="533400" y="1240775"/>
            <a:ext cx="8077199" cy="3055452"/>
          </a:xfrm>
          <a:prstGeom prst="rect">
            <a:avLst/>
          </a:prstGeom>
          <a:noFill/>
        </p:spPr>
        <p:txBody>
          <a:bodyPr wrap="square" rtlCol="1">
            <a:spAutoFit/>
          </a:bodyPr>
          <a:lstStyle/>
          <a:p>
            <a:pPr marL="342900" indent="-342900">
              <a:lnSpc>
                <a:spcPct val="200000"/>
              </a:lnSpc>
              <a:buFont typeface="Arial" panose="020B0604020202020204" pitchFamily="34" charset="0"/>
              <a:buChar char="•"/>
            </a:pPr>
            <a:r>
              <a:rPr lang="en-US" sz="2400" b="1" dirty="0">
                <a:solidFill>
                  <a:schemeClr val="bg1"/>
                </a:solidFill>
              </a:rPr>
              <a:t>Chlorine, as a purification agent, has been used for Bathwater treatment since the early 1900s</a:t>
            </a:r>
          </a:p>
          <a:p>
            <a:pPr marL="342900" indent="-342900">
              <a:lnSpc>
                <a:spcPct val="200000"/>
              </a:lnSpc>
              <a:buFont typeface="Arial" panose="020B0604020202020204" pitchFamily="34" charset="0"/>
              <a:buChar char="•"/>
            </a:pPr>
            <a:r>
              <a:rPr lang="en-US" sz="2800" b="1" dirty="0">
                <a:solidFill>
                  <a:schemeClr val="bg1"/>
                </a:solidFill>
              </a:rPr>
              <a:t>Consumers are seeking an effective alternative</a:t>
            </a:r>
          </a:p>
          <a:p>
            <a:pPr marL="342900" indent="-342900">
              <a:lnSpc>
                <a:spcPct val="200000"/>
              </a:lnSpc>
              <a:buFont typeface="Arial" panose="020B0604020202020204" pitchFamily="34" charset="0"/>
              <a:buChar char="•"/>
            </a:pPr>
            <a:endParaRPr lang="he-IL" sz="2400" b="1" dirty="0">
              <a:solidFill>
                <a:schemeClr val="bg1"/>
              </a:solidFill>
            </a:endParaRPr>
          </a:p>
        </p:txBody>
      </p:sp>
    </p:spTree>
    <p:extLst>
      <p:ext uri="{BB962C8B-B14F-4D97-AF65-F5344CB8AC3E}">
        <p14:creationId xmlns:p14="http://schemas.microsoft.com/office/powerpoint/2010/main" val="3593655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 water with white and blue ripples&#10;&#10;Description automatically generated">
            <a:extLst>
              <a:ext uri="{FF2B5EF4-FFF2-40B4-BE49-F238E27FC236}">
                <a16:creationId xmlns:a16="http://schemas.microsoft.com/office/drawing/2014/main" id="{2A0FDFC8-36C5-230B-F472-A61F3083C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
            <a:ext cx="9144000" cy="5145024"/>
          </a:xfrm>
          <a:prstGeom prst="rect">
            <a:avLst/>
          </a:prstGeom>
        </p:spPr>
      </p:pic>
      <p:pic>
        <p:nvPicPr>
          <p:cNvPr id="12" name="Graphic 11">
            <a:extLst>
              <a:ext uri="{FF2B5EF4-FFF2-40B4-BE49-F238E27FC236}">
                <a16:creationId xmlns:a16="http://schemas.microsoft.com/office/drawing/2014/main" id="{974544C5-9552-CE21-DE2F-0207525199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5630" y="-1978270"/>
            <a:ext cx="9144000" cy="9112740"/>
          </a:xfrm>
          <a:prstGeom prst="rect">
            <a:avLst/>
          </a:prstGeom>
        </p:spPr>
      </p:pic>
      <p:pic>
        <p:nvPicPr>
          <p:cNvPr id="29" name="Graphic 28">
            <a:extLst>
              <a:ext uri="{FF2B5EF4-FFF2-40B4-BE49-F238E27FC236}">
                <a16:creationId xmlns:a16="http://schemas.microsoft.com/office/drawing/2014/main" id="{47AAAD8B-C450-5A70-43EE-B4EC233086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8403" y="-870188"/>
            <a:ext cx="6822831" cy="7118836"/>
          </a:xfrm>
          <a:prstGeom prst="rect">
            <a:avLst/>
          </a:prstGeom>
        </p:spPr>
      </p:pic>
      <p:pic>
        <p:nvPicPr>
          <p:cNvPr id="23" name="Graphic 22">
            <a:extLst>
              <a:ext uri="{FF2B5EF4-FFF2-40B4-BE49-F238E27FC236}">
                <a16:creationId xmlns:a16="http://schemas.microsoft.com/office/drawing/2014/main" id="{C015CFA2-CAEF-7011-F34B-A0F1322102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11483" y="613614"/>
            <a:ext cx="3921034" cy="3921034"/>
          </a:xfrm>
          <a:prstGeom prst="rect">
            <a:avLst/>
          </a:prstGeom>
        </p:spPr>
      </p:pic>
      <p:pic>
        <p:nvPicPr>
          <p:cNvPr id="4" name="תמונה 3">
            <a:extLst>
              <a:ext uri="{FF2B5EF4-FFF2-40B4-BE49-F238E27FC236}">
                <a16:creationId xmlns:a16="http://schemas.microsoft.com/office/drawing/2014/main" id="{97881B5B-3E71-447D-9210-64E717B4F662}"/>
              </a:ext>
            </a:extLst>
          </p:cNvPr>
          <p:cNvPicPr>
            <a:picLocks noChangeAspect="1"/>
          </p:cNvPicPr>
          <p:nvPr/>
        </p:nvPicPr>
        <p:blipFill>
          <a:blip r:embed="rId9"/>
          <a:stretch>
            <a:fillRect/>
          </a:stretch>
        </p:blipFill>
        <p:spPr>
          <a:xfrm>
            <a:off x="1700912" y="1394424"/>
            <a:ext cx="5524766" cy="2705478"/>
          </a:xfrm>
          <a:prstGeom prst="rect">
            <a:avLst/>
          </a:prstGeom>
        </p:spPr>
      </p:pic>
      <p:sp>
        <p:nvSpPr>
          <p:cNvPr id="10" name="Google Shape;174;p2">
            <a:extLst>
              <a:ext uri="{FF2B5EF4-FFF2-40B4-BE49-F238E27FC236}">
                <a16:creationId xmlns:a16="http://schemas.microsoft.com/office/drawing/2014/main" id="{8465EC61-3DF5-4045-BF76-10FB951AE391}"/>
              </a:ext>
            </a:extLst>
          </p:cNvPr>
          <p:cNvSpPr/>
          <p:nvPr/>
        </p:nvSpPr>
        <p:spPr>
          <a:xfrm>
            <a:off x="1862796" y="2448350"/>
            <a:ext cx="5307356" cy="1415742"/>
          </a:xfrm>
          <a:prstGeom prst="rect">
            <a:avLst/>
          </a:prstGeom>
          <a:noFill/>
          <a:ln>
            <a:noFill/>
          </a:ln>
        </p:spPr>
        <p:txBody>
          <a:bodyPr spcFirstLastPara="1" wrap="square" lIns="68569" tIns="34275" rIns="68569" bIns="34275" anchor="t" anchorCtr="0">
            <a:spAutoFit/>
          </a:bodyPr>
          <a:lstStyle/>
          <a:p>
            <a:pPr algn="ctr" defTabSz="685800">
              <a:lnSpc>
                <a:spcPts val="3450"/>
              </a:lnSpc>
              <a:defRPr/>
            </a:pPr>
            <a:r>
              <a:rPr lang="en-US" dirty="0" err="1">
                <a:solidFill>
                  <a:srgbClr val="000000"/>
                </a:solidFill>
                <a:latin typeface="Poppins" pitchFamily="2" charset="77"/>
                <a:cs typeface="Poppins" pitchFamily="2" charset="77"/>
              </a:rPr>
              <a:t>Coppter</a:t>
            </a:r>
            <a:r>
              <a:rPr lang="en-US" dirty="0">
                <a:solidFill>
                  <a:srgbClr val="000000"/>
                </a:solidFill>
                <a:latin typeface="Poppins" pitchFamily="2" charset="77"/>
                <a:cs typeface="Poppins" pitchFamily="2" charset="77"/>
              </a:rPr>
              <a:t> developed a </a:t>
            </a:r>
            <a:r>
              <a:rPr lang="en-US" b="1" dirty="0">
                <a:solidFill>
                  <a:srgbClr val="000000"/>
                </a:solidFill>
                <a:latin typeface="Poppins" pitchFamily="2" charset="77"/>
                <a:cs typeface="Poppins" pitchFamily="2" charset="77"/>
              </a:rPr>
              <a:t>safe water treatment</a:t>
            </a:r>
            <a:r>
              <a:rPr lang="en-US" dirty="0">
                <a:solidFill>
                  <a:srgbClr val="000000"/>
                </a:solidFill>
                <a:latin typeface="Poppins" pitchFamily="2" charset="77"/>
                <a:cs typeface="Poppins" pitchFamily="2" charset="77"/>
              </a:rPr>
              <a:t> </a:t>
            </a:r>
          </a:p>
          <a:p>
            <a:pPr algn="ctr" defTabSz="685800">
              <a:lnSpc>
                <a:spcPts val="3450"/>
              </a:lnSpc>
              <a:defRPr/>
            </a:pPr>
            <a:r>
              <a:rPr lang="en-US" dirty="0">
                <a:solidFill>
                  <a:srgbClr val="000000"/>
                </a:solidFill>
                <a:latin typeface="Poppins" pitchFamily="2" charset="77"/>
                <a:cs typeface="Poppins" pitchFamily="2" charset="77"/>
              </a:rPr>
              <a:t>using a unique form of </a:t>
            </a:r>
            <a:r>
              <a:rPr lang="en-US" b="1" dirty="0">
                <a:solidFill>
                  <a:srgbClr val="000000"/>
                </a:solidFill>
                <a:latin typeface="Poppins" pitchFamily="2" charset="77"/>
                <a:cs typeface="Poppins" pitchFamily="2" charset="77"/>
              </a:rPr>
              <a:t>copper</a:t>
            </a:r>
            <a:r>
              <a:rPr lang="en-US" dirty="0">
                <a:solidFill>
                  <a:srgbClr val="000000"/>
                </a:solidFill>
                <a:latin typeface="Poppins" pitchFamily="2" charset="77"/>
                <a:cs typeface="Poppins" pitchFamily="2" charset="77"/>
              </a:rPr>
              <a:t> (Cu</a:t>
            </a:r>
            <a:r>
              <a:rPr lang="en-US" baseline="30000" dirty="0">
                <a:solidFill>
                  <a:srgbClr val="000000"/>
                </a:solidFill>
                <a:latin typeface="Poppins" pitchFamily="2" charset="77"/>
                <a:cs typeface="Poppins" pitchFamily="2" charset="77"/>
              </a:rPr>
              <a:t>+</a:t>
            </a:r>
            <a:r>
              <a:rPr lang="en-US" dirty="0">
                <a:solidFill>
                  <a:srgbClr val="000000"/>
                </a:solidFill>
                <a:latin typeface="Poppins" pitchFamily="2" charset="77"/>
                <a:cs typeface="Poppins" pitchFamily="2" charset="77"/>
              </a:rPr>
              <a:t>) </a:t>
            </a:r>
          </a:p>
          <a:p>
            <a:pPr algn="ctr" defTabSz="685800">
              <a:lnSpc>
                <a:spcPts val="3450"/>
              </a:lnSpc>
              <a:defRPr/>
            </a:pPr>
            <a:r>
              <a:rPr lang="en-US" dirty="0">
                <a:solidFill>
                  <a:srgbClr val="000000"/>
                </a:solidFill>
                <a:latin typeface="Poppins" pitchFamily="2" charset="77"/>
                <a:cs typeface="Poppins" pitchFamily="2" charset="77"/>
              </a:rPr>
              <a:t>as a </a:t>
            </a:r>
            <a:r>
              <a:rPr lang="en-US" b="1" dirty="0">
                <a:solidFill>
                  <a:srgbClr val="000000"/>
                </a:solidFill>
                <a:latin typeface="Poppins" pitchFamily="2" charset="77"/>
                <a:cs typeface="Poppins" pitchFamily="2" charset="77"/>
              </a:rPr>
              <a:t>disinfectant</a:t>
            </a:r>
            <a:endParaRPr b="1" dirty="0">
              <a:solidFill>
                <a:srgbClr val="000000"/>
              </a:solidFill>
              <a:latin typeface="Poppins" pitchFamily="2" charset="77"/>
              <a:cs typeface="Poppins" pitchFamily="2" charset="77"/>
            </a:endParaRPr>
          </a:p>
        </p:txBody>
      </p:sp>
      <p:pic>
        <p:nvPicPr>
          <p:cNvPr id="9" name="Graphic 2">
            <a:extLst>
              <a:ext uri="{FF2B5EF4-FFF2-40B4-BE49-F238E27FC236}">
                <a16:creationId xmlns:a16="http://schemas.microsoft.com/office/drawing/2014/main" id="{4ED90090-1CF3-467D-8C0C-112CA7A790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65536" y="1449472"/>
            <a:ext cx="3924301" cy="419100"/>
          </a:xfrm>
          <a:prstGeom prst="rect">
            <a:avLst/>
          </a:prstGeom>
        </p:spPr>
      </p:pic>
      <p:pic>
        <p:nvPicPr>
          <p:cNvPr id="13" name="Graphic 24">
            <a:extLst>
              <a:ext uri="{FF2B5EF4-FFF2-40B4-BE49-F238E27FC236}">
                <a16:creationId xmlns:a16="http://schemas.microsoft.com/office/drawing/2014/main" id="{7DE5FDCE-A91C-4A7F-A6C9-8A7304413D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39555"/>
            <a:ext cx="1862796" cy="558839"/>
          </a:xfrm>
          <a:prstGeom prst="rect">
            <a:avLst/>
          </a:prstGeom>
        </p:spPr>
      </p:pic>
    </p:spTree>
    <p:extLst>
      <p:ext uri="{BB962C8B-B14F-4D97-AF65-F5344CB8AC3E}">
        <p14:creationId xmlns:p14="http://schemas.microsoft.com/office/powerpoint/2010/main" val="1252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 water with white and blue ripples&#10;&#10;Description automatically generated">
            <a:extLst>
              <a:ext uri="{FF2B5EF4-FFF2-40B4-BE49-F238E27FC236}">
                <a16:creationId xmlns:a16="http://schemas.microsoft.com/office/drawing/2014/main" id="{2A0FDFC8-36C5-230B-F472-A61F3083C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
            <a:ext cx="9144000" cy="5145024"/>
          </a:xfrm>
          <a:prstGeom prst="rect">
            <a:avLst/>
          </a:prstGeom>
        </p:spPr>
      </p:pic>
      <p:pic>
        <p:nvPicPr>
          <p:cNvPr id="12" name="Graphic 11">
            <a:extLst>
              <a:ext uri="{FF2B5EF4-FFF2-40B4-BE49-F238E27FC236}">
                <a16:creationId xmlns:a16="http://schemas.microsoft.com/office/drawing/2014/main" id="{974544C5-9552-CE21-DE2F-0207525199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5630" y="-1978270"/>
            <a:ext cx="9144000" cy="9112740"/>
          </a:xfrm>
          <a:prstGeom prst="rect">
            <a:avLst/>
          </a:prstGeom>
        </p:spPr>
      </p:pic>
      <p:pic>
        <p:nvPicPr>
          <p:cNvPr id="29" name="Graphic 28">
            <a:extLst>
              <a:ext uri="{FF2B5EF4-FFF2-40B4-BE49-F238E27FC236}">
                <a16:creationId xmlns:a16="http://schemas.microsoft.com/office/drawing/2014/main" id="{47AAAD8B-C450-5A70-43EE-B4EC233086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8403" y="-870188"/>
            <a:ext cx="6822831" cy="7118836"/>
          </a:xfrm>
          <a:prstGeom prst="rect">
            <a:avLst/>
          </a:prstGeom>
        </p:spPr>
      </p:pic>
      <p:pic>
        <p:nvPicPr>
          <p:cNvPr id="23" name="Graphic 22">
            <a:extLst>
              <a:ext uri="{FF2B5EF4-FFF2-40B4-BE49-F238E27FC236}">
                <a16:creationId xmlns:a16="http://schemas.microsoft.com/office/drawing/2014/main" id="{C015CFA2-CAEF-7011-F34B-A0F1322102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11483" y="613614"/>
            <a:ext cx="3921034" cy="3921034"/>
          </a:xfrm>
          <a:prstGeom prst="rect">
            <a:avLst/>
          </a:prstGeom>
        </p:spPr>
      </p:pic>
      <p:pic>
        <p:nvPicPr>
          <p:cNvPr id="4" name="תמונה 3">
            <a:extLst>
              <a:ext uri="{FF2B5EF4-FFF2-40B4-BE49-F238E27FC236}">
                <a16:creationId xmlns:a16="http://schemas.microsoft.com/office/drawing/2014/main" id="{97881B5B-3E71-447D-9210-64E717B4F662}"/>
              </a:ext>
            </a:extLst>
          </p:cNvPr>
          <p:cNvPicPr>
            <a:picLocks noChangeAspect="1"/>
          </p:cNvPicPr>
          <p:nvPr/>
        </p:nvPicPr>
        <p:blipFill>
          <a:blip r:embed="rId9"/>
          <a:stretch>
            <a:fillRect/>
          </a:stretch>
        </p:blipFill>
        <p:spPr>
          <a:xfrm>
            <a:off x="1081367" y="1106535"/>
            <a:ext cx="7109867" cy="3878840"/>
          </a:xfrm>
          <a:prstGeom prst="rect">
            <a:avLst/>
          </a:prstGeom>
        </p:spPr>
      </p:pic>
      <p:sp>
        <p:nvSpPr>
          <p:cNvPr id="9" name="TextBox 3">
            <a:extLst>
              <a:ext uri="{FF2B5EF4-FFF2-40B4-BE49-F238E27FC236}">
                <a16:creationId xmlns:a16="http://schemas.microsoft.com/office/drawing/2014/main" id="{3000CAAB-2A54-401D-B2F8-A677E4DE30D3}"/>
              </a:ext>
            </a:extLst>
          </p:cNvPr>
          <p:cNvSpPr txBox="1"/>
          <p:nvPr/>
        </p:nvSpPr>
        <p:spPr>
          <a:xfrm>
            <a:off x="3416117" y="1294733"/>
            <a:ext cx="2383061" cy="646331"/>
          </a:xfrm>
          <a:prstGeom prst="rect">
            <a:avLst/>
          </a:prstGeom>
          <a:noFill/>
        </p:spPr>
        <p:txBody>
          <a:bodyPr wrap="square" rtlCol="1">
            <a:spAutoFit/>
          </a:bodyPr>
          <a:lstStyle/>
          <a:p>
            <a:pPr algn="ctr"/>
            <a:r>
              <a:rPr lang="en-US" sz="3600" b="1" dirty="0">
                <a:solidFill>
                  <a:schemeClr val="accent2">
                    <a:lumMod val="75000"/>
                  </a:schemeClr>
                </a:solidFill>
              </a:rPr>
              <a:t>Copper :</a:t>
            </a:r>
          </a:p>
        </p:txBody>
      </p:sp>
      <p:sp>
        <p:nvSpPr>
          <p:cNvPr id="13" name="מציין מיקום תוכן 2">
            <a:extLst>
              <a:ext uri="{FF2B5EF4-FFF2-40B4-BE49-F238E27FC236}">
                <a16:creationId xmlns:a16="http://schemas.microsoft.com/office/drawing/2014/main" id="{328DE940-0ACB-465C-92FC-4ABF42F1848B}"/>
              </a:ext>
            </a:extLst>
          </p:cNvPr>
          <p:cNvSpPr txBox="1">
            <a:spLocks/>
          </p:cNvSpPr>
          <p:nvPr/>
        </p:nvSpPr>
        <p:spPr>
          <a:xfrm>
            <a:off x="1261207" y="1815868"/>
            <a:ext cx="6824161" cy="2906978"/>
          </a:xfrm>
          <a:prstGeom prst="rect">
            <a:avLst/>
          </a:prstGeom>
        </p:spPr>
        <p:txBody>
          <a:bodyPr vert="horz" lIns="91440" tIns="45720" rIns="91440" bIns="45720" rtlCol="0">
            <a:normAutofit fontScale="47500" lnSpcReduction="20000"/>
          </a:bodyPr>
          <a:lstStyle>
            <a:lvl1pPr marL="0" indent="0" algn="ctr" defTabSz="685800" rtl="1"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lnSpc>
                <a:spcPct val="170000"/>
              </a:lnSpc>
            </a:pPr>
            <a:r>
              <a:rPr lang="en-US" sz="2475" b="1" dirty="0"/>
              <a:t>Since the dawn of time, mankind has been using various copper phase  to prevent various infections caused by a wide array of harmful microorganisms. Nowadays it’s not a common in antimicrobial products. Perhaps because of the absence of repeatability of its effect. </a:t>
            </a:r>
          </a:p>
          <a:p>
            <a:pPr rtl="0">
              <a:lnSpc>
                <a:spcPct val="170000"/>
              </a:lnSpc>
            </a:pPr>
            <a:r>
              <a:rPr lang="en-US" sz="2475" b="1" dirty="0"/>
              <a:t>Our research has shown that the only form of copper (Cu) to have the desirable effect is monovalent copper </a:t>
            </a:r>
            <a:r>
              <a:rPr lang="en-US" sz="3400" b="1" dirty="0"/>
              <a:t>(Cu</a:t>
            </a:r>
            <a:r>
              <a:rPr lang="en-US" sz="3400" b="1" baseline="30000" dirty="0"/>
              <a:t>+</a:t>
            </a:r>
            <a:r>
              <a:rPr lang="en-US" sz="3400" b="1" dirty="0"/>
              <a:t>) </a:t>
            </a:r>
            <a:r>
              <a:rPr lang="en-US" sz="2475" b="1" dirty="0"/>
              <a:t>and furthermore that it can be continuously generated by alternation of the local conditions of the site, thus allowing us to achieve a vigorous repeatable effect*.</a:t>
            </a:r>
          </a:p>
          <a:p>
            <a:pPr algn="l" rtl="0"/>
            <a:endParaRPr lang="en-US" sz="2400" i="1" dirty="0"/>
          </a:p>
          <a:p>
            <a:pPr algn="l" rtl="0"/>
            <a:r>
              <a:rPr lang="en-US" sz="1575" dirty="0"/>
              <a:t>Magal </a:t>
            </a:r>
            <a:r>
              <a:rPr lang="en-US" sz="1575" dirty="0" err="1"/>
              <a:t>saphier</a:t>
            </a:r>
            <a:r>
              <a:rPr lang="en-US" sz="1575" dirty="0"/>
              <a:t>, Eldad Silberstein, Yoram </a:t>
            </a:r>
            <a:r>
              <a:rPr lang="en-US" sz="1575" dirty="0" err="1"/>
              <a:t>Shotland</a:t>
            </a:r>
            <a:r>
              <a:rPr lang="en-US" sz="1575" dirty="0"/>
              <a:t>, Stanislav Popov and </a:t>
            </a:r>
            <a:r>
              <a:rPr lang="en-US" sz="1575" dirty="0" err="1"/>
              <a:t>Oshra</a:t>
            </a:r>
            <a:r>
              <a:rPr lang="en-US" sz="1575" dirty="0"/>
              <a:t> </a:t>
            </a:r>
            <a:r>
              <a:rPr lang="en-US" sz="1575" dirty="0" err="1"/>
              <a:t>Saphier</a:t>
            </a:r>
            <a:r>
              <a:rPr lang="en-US" sz="1575" dirty="0"/>
              <a:t>, </a:t>
            </a:r>
            <a:r>
              <a:rPr lang="en-US" sz="2400" dirty="0"/>
              <a:t>"</a:t>
            </a:r>
            <a:r>
              <a:rPr lang="en-US" sz="1575" dirty="0"/>
              <a:t>Prevalence of Monovalent Copper Over Divalent in Killing Escherichia coli and Staphylococcus aureus" </a:t>
            </a:r>
            <a:r>
              <a:rPr lang="en-US" sz="1575" dirty="0">
                <a:hlinkClick r:id="rId10" tooltip="Current Microbiology"/>
              </a:rPr>
              <a:t>Current Microbiology</a:t>
            </a:r>
            <a:r>
              <a:rPr lang="en-US" sz="1575" dirty="0"/>
              <a:t>, </a:t>
            </a:r>
            <a:r>
              <a:rPr lang="en-US" dirty="0"/>
              <a:t>https://doi.org/10.1007/s00284-017-1398-4,</a:t>
            </a:r>
            <a:r>
              <a:rPr lang="en-US" sz="1575" dirty="0"/>
              <a:t> 2017</a:t>
            </a:r>
          </a:p>
          <a:p>
            <a:pPr algn="l" rtl="0"/>
            <a:r>
              <a:rPr lang="en-US" sz="1500" dirty="0"/>
              <a:t>Stanislav Popov, </a:t>
            </a:r>
            <a:r>
              <a:rPr lang="en-US" sz="1500" dirty="0" err="1"/>
              <a:t>Oshra</a:t>
            </a:r>
            <a:r>
              <a:rPr lang="en-US" sz="1500" dirty="0"/>
              <a:t> </a:t>
            </a:r>
            <a:r>
              <a:rPr lang="en-US" sz="1500" dirty="0" err="1"/>
              <a:t>Saphier</a:t>
            </a:r>
            <a:r>
              <a:rPr lang="en-US" sz="1500" dirty="0"/>
              <a:t>, Mary Popov, Marina </a:t>
            </a:r>
            <a:r>
              <a:rPr lang="en-US" sz="1500" dirty="0" err="1"/>
              <a:t>Shenker</a:t>
            </a:r>
            <a:r>
              <a:rPr lang="en-US" sz="1500" dirty="0"/>
              <a:t>, </a:t>
            </a:r>
            <a:r>
              <a:rPr lang="en-US" sz="1500" dirty="0" err="1"/>
              <a:t>Semion</a:t>
            </a:r>
            <a:r>
              <a:rPr lang="en-US" sz="1500" dirty="0"/>
              <a:t> </a:t>
            </a:r>
            <a:r>
              <a:rPr lang="en-US" sz="1500" dirty="0" err="1"/>
              <a:t>Entus</a:t>
            </a:r>
            <a:r>
              <a:rPr lang="en-US" sz="1500" dirty="0"/>
              <a:t>, Yoram </a:t>
            </a:r>
            <a:r>
              <a:rPr lang="en-US" sz="1500" dirty="0" err="1"/>
              <a:t>Shotland</a:t>
            </a:r>
            <a:r>
              <a:rPr lang="en-US" sz="1500" dirty="0"/>
              <a:t> and Magal </a:t>
            </a:r>
            <a:r>
              <a:rPr lang="en-US" sz="1500" dirty="0" err="1"/>
              <a:t>Saphier</a:t>
            </a:r>
            <a:r>
              <a:rPr lang="en-US" sz="1500" dirty="0"/>
              <a:t>; "Factors Enhancing the Antibacterial </a:t>
            </a:r>
            <a:r>
              <a:rPr lang="en-US" sz="1500" dirty="0" err="1"/>
              <a:t>Efect</a:t>
            </a:r>
            <a:r>
              <a:rPr lang="en-US" sz="1500" dirty="0"/>
              <a:t> of Monovalent Copper Ions", </a:t>
            </a:r>
            <a:r>
              <a:rPr lang="en-US" sz="1500" dirty="0">
                <a:hlinkClick r:id="rId10" tooltip="Current Microbiology"/>
              </a:rPr>
              <a:t>Current Microbiology</a:t>
            </a:r>
            <a:r>
              <a:rPr lang="en-US" sz="1500" dirty="0"/>
              <a:t>, December 2019,p 1-8 , https://link.springer.com/article/10.1007/s00284-019-01794-6 </a:t>
            </a:r>
            <a:r>
              <a:rPr lang="en-US" sz="1500" b="1" dirty="0"/>
              <a:t>2019</a:t>
            </a:r>
            <a:r>
              <a:rPr lang="en-US" sz="1500" dirty="0"/>
              <a:t>.</a:t>
            </a:r>
          </a:p>
          <a:p>
            <a:pPr algn="l" rtl="0"/>
            <a:endParaRPr lang="en-US" sz="1575" dirty="0"/>
          </a:p>
          <a:p>
            <a:pPr algn="l" rtl="0"/>
            <a:endParaRPr lang="en-US" sz="2400" i="1" dirty="0"/>
          </a:p>
          <a:p>
            <a:pPr algn="l" rtl="0"/>
            <a:endParaRPr lang="en-US" sz="3300" b="1" i="1" dirty="0"/>
          </a:p>
          <a:p>
            <a:pPr algn="l" rtl="0"/>
            <a:endParaRPr lang="he-IL" dirty="0"/>
          </a:p>
        </p:txBody>
      </p:sp>
      <p:pic>
        <p:nvPicPr>
          <p:cNvPr id="10" name="Graphic 24">
            <a:extLst>
              <a:ext uri="{FF2B5EF4-FFF2-40B4-BE49-F238E27FC236}">
                <a16:creationId xmlns:a16="http://schemas.microsoft.com/office/drawing/2014/main" id="{D95707F0-AE97-4597-AAFC-1192C15B99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39555"/>
            <a:ext cx="1862796" cy="558839"/>
          </a:xfrm>
          <a:prstGeom prst="rect">
            <a:avLst/>
          </a:prstGeom>
        </p:spPr>
      </p:pic>
    </p:spTree>
    <p:extLst>
      <p:ext uri="{BB962C8B-B14F-4D97-AF65-F5344CB8AC3E}">
        <p14:creationId xmlns:p14="http://schemas.microsoft.com/office/powerpoint/2010/main" val="321466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 water with white and blue ripples&#10;&#10;Description automatically generated">
            <a:extLst>
              <a:ext uri="{FF2B5EF4-FFF2-40B4-BE49-F238E27FC236}">
                <a16:creationId xmlns:a16="http://schemas.microsoft.com/office/drawing/2014/main" id="{2A0FDFC8-36C5-230B-F472-A61F3083C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
            <a:ext cx="9144000" cy="5145024"/>
          </a:xfrm>
          <a:prstGeom prst="rect">
            <a:avLst/>
          </a:prstGeom>
        </p:spPr>
      </p:pic>
      <p:pic>
        <p:nvPicPr>
          <p:cNvPr id="12" name="Graphic 11">
            <a:extLst>
              <a:ext uri="{FF2B5EF4-FFF2-40B4-BE49-F238E27FC236}">
                <a16:creationId xmlns:a16="http://schemas.microsoft.com/office/drawing/2014/main" id="{974544C5-9552-CE21-DE2F-0207525199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5630" y="-1978270"/>
            <a:ext cx="9144000" cy="9112740"/>
          </a:xfrm>
          <a:prstGeom prst="rect">
            <a:avLst/>
          </a:prstGeom>
        </p:spPr>
      </p:pic>
      <p:pic>
        <p:nvPicPr>
          <p:cNvPr id="29" name="Graphic 28">
            <a:extLst>
              <a:ext uri="{FF2B5EF4-FFF2-40B4-BE49-F238E27FC236}">
                <a16:creationId xmlns:a16="http://schemas.microsoft.com/office/drawing/2014/main" id="{47AAAD8B-C450-5A70-43EE-B4EC233086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8403" y="-870188"/>
            <a:ext cx="6822831" cy="7118836"/>
          </a:xfrm>
          <a:prstGeom prst="rect">
            <a:avLst/>
          </a:prstGeom>
        </p:spPr>
      </p:pic>
      <p:pic>
        <p:nvPicPr>
          <p:cNvPr id="23" name="Graphic 22">
            <a:extLst>
              <a:ext uri="{FF2B5EF4-FFF2-40B4-BE49-F238E27FC236}">
                <a16:creationId xmlns:a16="http://schemas.microsoft.com/office/drawing/2014/main" id="{C015CFA2-CAEF-7011-F34B-A0F1322102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11483" y="613614"/>
            <a:ext cx="3921034" cy="3921034"/>
          </a:xfrm>
          <a:prstGeom prst="rect">
            <a:avLst/>
          </a:prstGeom>
        </p:spPr>
      </p:pic>
      <p:pic>
        <p:nvPicPr>
          <p:cNvPr id="4" name="תמונה 3">
            <a:extLst>
              <a:ext uri="{FF2B5EF4-FFF2-40B4-BE49-F238E27FC236}">
                <a16:creationId xmlns:a16="http://schemas.microsoft.com/office/drawing/2014/main" id="{97881B5B-3E71-447D-9210-64E717B4F662}"/>
              </a:ext>
            </a:extLst>
          </p:cNvPr>
          <p:cNvPicPr>
            <a:picLocks noChangeAspect="1"/>
          </p:cNvPicPr>
          <p:nvPr/>
        </p:nvPicPr>
        <p:blipFill>
          <a:blip r:embed="rId9"/>
          <a:stretch>
            <a:fillRect/>
          </a:stretch>
        </p:blipFill>
        <p:spPr>
          <a:xfrm>
            <a:off x="168571" y="752332"/>
            <a:ext cx="8806858" cy="4151591"/>
          </a:xfrm>
          <a:prstGeom prst="rect">
            <a:avLst/>
          </a:prstGeom>
        </p:spPr>
      </p:pic>
      <p:sp>
        <p:nvSpPr>
          <p:cNvPr id="19" name="TextBox 3">
            <a:extLst>
              <a:ext uri="{FF2B5EF4-FFF2-40B4-BE49-F238E27FC236}">
                <a16:creationId xmlns:a16="http://schemas.microsoft.com/office/drawing/2014/main" id="{7BAD9597-493C-4DB5-B4AB-8B92FC116374}"/>
              </a:ext>
            </a:extLst>
          </p:cNvPr>
          <p:cNvSpPr txBox="1"/>
          <p:nvPr/>
        </p:nvSpPr>
        <p:spPr>
          <a:xfrm>
            <a:off x="2308924" y="92008"/>
            <a:ext cx="4687324" cy="553549"/>
          </a:xfrm>
          <a:prstGeom prst="rect">
            <a:avLst/>
          </a:prstGeom>
          <a:noFill/>
        </p:spPr>
        <p:txBody>
          <a:bodyPr wrap="square" rtlCol="1">
            <a:spAutoFit/>
          </a:bodyPr>
          <a:lstStyle/>
          <a:p>
            <a:pPr algn="ctr"/>
            <a:r>
              <a:rPr lang="en-US" sz="2997" b="1" dirty="0"/>
              <a:t>COPPTER’S TECHNOLOGY</a:t>
            </a:r>
            <a:endParaRPr lang="he-IL" sz="2997" b="1" dirty="0"/>
          </a:p>
        </p:txBody>
      </p:sp>
      <p:pic>
        <p:nvPicPr>
          <p:cNvPr id="20" name="תמונה 19">
            <a:extLst>
              <a:ext uri="{FF2B5EF4-FFF2-40B4-BE49-F238E27FC236}">
                <a16:creationId xmlns:a16="http://schemas.microsoft.com/office/drawing/2014/main" id="{C429F7FC-5CDC-4BE0-B43E-821B1A971895}"/>
              </a:ext>
            </a:extLst>
          </p:cNvPr>
          <p:cNvPicPr>
            <a:picLocks noChangeAspect="1"/>
          </p:cNvPicPr>
          <p:nvPr/>
        </p:nvPicPr>
        <p:blipFill>
          <a:blip r:embed="rId10"/>
          <a:stretch>
            <a:fillRect/>
          </a:stretch>
        </p:blipFill>
        <p:spPr>
          <a:xfrm>
            <a:off x="4098814" y="1035894"/>
            <a:ext cx="4821381" cy="3360037"/>
          </a:xfrm>
          <a:prstGeom prst="rect">
            <a:avLst/>
          </a:prstGeom>
        </p:spPr>
      </p:pic>
      <p:sp>
        <p:nvSpPr>
          <p:cNvPr id="21" name="TextBox 4">
            <a:extLst>
              <a:ext uri="{FF2B5EF4-FFF2-40B4-BE49-F238E27FC236}">
                <a16:creationId xmlns:a16="http://schemas.microsoft.com/office/drawing/2014/main" id="{CCBE8F1D-3269-490A-B2B5-CCE9A1E66F09}"/>
              </a:ext>
            </a:extLst>
          </p:cNvPr>
          <p:cNvSpPr txBox="1"/>
          <p:nvPr/>
        </p:nvSpPr>
        <p:spPr>
          <a:xfrm>
            <a:off x="168570" y="951555"/>
            <a:ext cx="4064687" cy="3753143"/>
          </a:xfrm>
          <a:prstGeom prst="rect">
            <a:avLst/>
          </a:prstGeom>
          <a:noFill/>
        </p:spPr>
        <p:txBody>
          <a:bodyPr wrap="square" rtlCol="1">
            <a:spAutoFit/>
          </a:bodyPr>
          <a:lstStyle/>
          <a:p>
            <a:pPr algn="ctr"/>
            <a:r>
              <a:rPr lang="en-GB" sz="1998" b="1" dirty="0">
                <a:solidFill>
                  <a:schemeClr val="accent6">
                    <a:lumMod val="50000"/>
                  </a:schemeClr>
                </a:solidFill>
                <a:latin typeface="+mj-lt"/>
              </a:rPr>
              <a:t>Cu regulation in drinking water:</a:t>
            </a:r>
          </a:p>
          <a:p>
            <a:pPr algn="ctr"/>
            <a:r>
              <a:rPr lang="en-GB" sz="1998" b="1" dirty="0">
                <a:solidFill>
                  <a:schemeClr val="accent6">
                    <a:lumMod val="50000"/>
                  </a:schemeClr>
                </a:solidFill>
                <a:latin typeface="+mj-lt"/>
              </a:rPr>
              <a:t>Europe: up to 2 PPM</a:t>
            </a:r>
          </a:p>
          <a:p>
            <a:pPr algn="ctr"/>
            <a:r>
              <a:rPr lang="en-GB" sz="1998" b="1" dirty="0">
                <a:solidFill>
                  <a:schemeClr val="accent6">
                    <a:lumMod val="50000"/>
                  </a:schemeClr>
                </a:solidFill>
                <a:latin typeface="+mj-lt"/>
              </a:rPr>
              <a:t>The  US: up to 1.4 PPM</a:t>
            </a:r>
          </a:p>
          <a:p>
            <a:pPr algn="ctr"/>
            <a:endParaRPr lang="en-GB" sz="1399" dirty="0">
              <a:solidFill>
                <a:schemeClr val="tx1">
                  <a:lumMod val="95000"/>
                  <a:lumOff val="5000"/>
                </a:schemeClr>
              </a:solidFill>
              <a:latin typeface="+mj-lt"/>
            </a:endParaRPr>
          </a:p>
          <a:p>
            <a:pPr algn="ctr"/>
            <a:r>
              <a:rPr lang="en-GB" b="1" dirty="0">
                <a:solidFill>
                  <a:schemeClr val="tx1">
                    <a:lumMod val="95000"/>
                    <a:lumOff val="5000"/>
                  </a:schemeClr>
                </a:solidFill>
                <a:latin typeface="+mj-lt"/>
              </a:rPr>
              <a:t>Safe water treatment using a unique form of copper</a:t>
            </a:r>
            <a:r>
              <a:rPr lang="he-IL" b="1" dirty="0">
                <a:solidFill>
                  <a:schemeClr val="tx1">
                    <a:lumMod val="95000"/>
                    <a:lumOff val="5000"/>
                  </a:schemeClr>
                </a:solidFill>
                <a:latin typeface="+mj-lt"/>
              </a:rPr>
              <a:t> </a:t>
            </a:r>
            <a:r>
              <a:rPr lang="en-US" b="1" dirty="0">
                <a:solidFill>
                  <a:schemeClr val="tx1">
                    <a:lumMod val="95000"/>
                    <a:lumOff val="5000"/>
                  </a:schemeClr>
                </a:solidFill>
                <a:latin typeface="+mj-lt"/>
              </a:rPr>
              <a:t> ion</a:t>
            </a:r>
            <a:r>
              <a:rPr lang="en-GB" b="1" dirty="0">
                <a:solidFill>
                  <a:schemeClr val="tx1">
                    <a:lumMod val="95000"/>
                    <a:lumOff val="5000"/>
                  </a:schemeClr>
                </a:solidFill>
                <a:latin typeface="+mj-lt"/>
              </a:rPr>
              <a:t> (</a:t>
            </a:r>
            <a:r>
              <a:rPr lang="en-GB" sz="2800" b="1" dirty="0">
                <a:solidFill>
                  <a:schemeClr val="tx1">
                    <a:lumMod val="95000"/>
                    <a:lumOff val="5000"/>
                  </a:schemeClr>
                </a:solidFill>
                <a:latin typeface="+mj-lt"/>
              </a:rPr>
              <a:t>Cu</a:t>
            </a:r>
            <a:r>
              <a:rPr lang="en-GB" sz="2800" b="1" baseline="30000" dirty="0">
                <a:solidFill>
                  <a:schemeClr val="tx1">
                    <a:lumMod val="95000"/>
                    <a:lumOff val="5000"/>
                  </a:schemeClr>
                </a:solidFill>
                <a:latin typeface="+mj-lt"/>
              </a:rPr>
              <a:t>+</a:t>
            </a:r>
            <a:r>
              <a:rPr lang="en-GB" b="1" dirty="0">
                <a:solidFill>
                  <a:schemeClr val="tx1">
                    <a:lumMod val="95000"/>
                    <a:lumOff val="5000"/>
                  </a:schemeClr>
                </a:solidFill>
                <a:latin typeface="+mj-lt"/>
              </a:rPr>
              <a:t>) In low concentrations of  </a:t>
            </a:r>
            <a:r>
              <a:rPr lang="en-GB" sz="2400" b="1" dirty="0">
                <a:solidFill>
                  <a:schemeClr val="tx1">
                    <a:lumMod val="95000"/>
                    <a:lumOff val="5000"/>
                  </a:schemeClr>
                </a:solidFill>
                <a:latin typeface="+mj-lt"/>
              </a:rPr>
              <a:t>0.2 PPM  </a:t>
            </a:r>
            <a:r>
              <a:rPr lang="en-GB" b="1" dirty="0">
                <a:solidFill>
                  <a:schemeClr val="tx1">
                    <a:lumMod val="95000"/>
                    <a:lumOff val="5000"/>
                  </a:schemeClr>
                </a:solidFill>
                <a:latin typeface="+mj-lt"/>
              </a:rPr>
              <a:t>as a disinfectant</a:t>
            </a:r>
          </a:p>
          <a:p>
            <a:pPr algn="ctr"/>
            <a:endParaRPr lang="en-GB" b="1" dirty="0">
              <a:solidFill>
                <a:schemeClr val="tx1">
                  <a:lumMod val="95000"/>
                  <a:lumOff val="5000"/>
                </a:schemeClr>
              </a:solidFill>
              <a:latin typeface="+mj-lt"/>
            </a:endParaRPr>
          </a:p>
          <a:p>
            <a:pPr algn="ctr"/>
            <a:r>
              <a:rPr lang="en-GB" b="1" dirty="0">
                <a:solidFill>
                  <a:schemeClr val="tx1">
                    <a:lumMod val="95000"/>
                    <a:lumOff val="5000"/>
                  </a:schemeClr>
                </a:solidFill>
                <a:latin typeface="+mj-lt"/>
              </a:rPr>
              <a:t>While </a:t>
            </a:r>
          </a:p>
          <a:p>
            <a:pPr algn="ctr"/>
            <a:r>
              <a:rPr lang="en-GB" b="1" dirty="0">
                <a:solidFill>
                  <a:schemeClr val="tx1">
                    <a:lumMod val="95000"/>
                    <a:lumOff val="5000"/>
                  </a:schemeClr>
                </a:solidFill>
                <a:latin typeface="+mj-lt"/>
              </a:rPr>
              <a:t>You need to use over </a:t>
            </a:r>
            <a:r>
              <a:rPr lang="he-IL" sz="1400" dirty="0">
                <a:solidFill>
                  <a:schemeClr val="tx1">
                    <a:lumMod val="95000"/>
                    <a:lumOff val="5000"/>
                  </a:schemeClr>
                </a:solidFill>
                <a:latin typeface="+mj-lt"/>
              </a:rPr>
              <a:t>300</a:t>
            </a:r>
            <a:r>
              <a:rPr lang="en-GB" b="1" dirty="0">
                <a:solidFill>
                  <a:schemeClr val="tx1">
                    <a:lumMod val="95000"/>
                    <a:lumOff val="5000"/>
                  </a:schemeClr>
                </a:solidFill>
                <a:latin typeface="+mj-lt"/>
              </a:rPr>
              <a:t> PPM of Cu </a:t>
            </a:r>
            <a:r>
              <a:rPr lang="en-GB" b="1" baseline="30000" dirty="0">
                <a:solidFill>
                  <a:schemeClr val="tx1">
                    <a:lumMod val="95000"/>
                    <a:lumOff val="5000"/>
                  </a:schemeClr>
                </a:solidFill>
                <a:latin typeface="+mj-lt"/>
              </a:rPr>
              <a:t>2+</a:t>
            </a:r>
            <a:r>
              <a:rPr lang="en-GB" b="1" dirty="0">
                <a:solidFill>
                  <a:schemeClr val="tx1">
                    <a:lumMod val="95000"/>
                    <a:lumOff val="5000"/>
                  </a:schemeClr>
                </a:solidFill>
                <a:latin typeface="+mj-lt"/>
              </a:rPr>
              <a:t> to have the same effect!</a:t>
            </a:r>
            <a:endParaRPr lang="he-IL" sz="1200" b="1" dirty="0">
              <a:solidFill>
                <a:schemeClr val="tx1">
                  <a:lumMod val="95000"/>
                  <a:lumOff val="5000"/>
                </a:schemeClr>
              </a:solidFill>
              <a:latin typeface="+mj-lt"/>
            </a:endParaRPr>
          </a:p>
        </p:txBody>
      </p:sp>
      <p:pic>
        <p:nvPicPr>
          <p:cNvPr id="11" name="Graphic 24">
            <a:extLst>
              <a:ext uri="{FF2B5EF4-FFF2-40B4-BE49-F238E27FC236}">
                <a16:creationId xmlns:a16="http://schemas.microsoft.com/office/drawing/2014/main" id="{76472F59-730D-4C8E-AD54-A5D1BB94DC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39555"/>
            <a:ext cx="1862796" cy="558839"/>
          </a:xfrm>
          <a:prstGeom prst="rect">
            <a:avLst/>
          </a:prstGeom>
        </p:spPr>
      </p:pic>
    </p:spTree>
    <p:extLst>
      <p:ext uri="{BB962C8B-B14F-4D97-AF65-F5344CB8AC3E}">
        <p14:creationId xmlns:p14="http://schemas.microsoft.com/office/powerpoint/2010/main" val="176469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lue water with white and blue ripples&#10;&#10;Description automatically generated">
            <a:extLst>
              <a:ext uri="{FF2B5EF4-FFF2-40B4-BE49-F238E27FC236}">
                <a16:creationId xmlns:a16="http://schemas.microsoft.com/office/drawing/2014/main" id="{2A0FDFC8-36C5-230B-F472-A61F3083C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
            <a:ext cx="9144000" cy="5145024"/>
          </a:xfrm>
          <a:prstGeom prst="rect">
            <a:avLst/>
          </a:prstGeom>
        </p:spPr>
      </p:pic>
      <p:pic>
        <p:nvPicPr>
          <p:cNvPr id="12" name="Graphic 11">
            <a:extLst>
              <a:ext uri="{FF2B5EF4-FFF2-40B4-BE49-F238E27FC236}">
                <a16:creationId xmlns:a16="http://schemas.microsoft.com/office/drawing/2014/main" id="{974544C5-9552-CE21-DE2F-0207525199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5630" y="-1978270"/>
            <a:ext cx="9144000" cy="9112740"/>
          </a:xfrm>
          <a:prstGeom prst="rect">
            <a:avLst/>
          </a:prstGeom>
        </p:spPr>
      </p:pic>
      <p:pic>
        <p:nvPicPr>
          <p:cNvPr id="29" name="Graphic 28">
            <a:extLst>
              <a:ext uri="{FF2B5EF4-FFF2-40B4-BE49-F238E27FC236}">
                <a16:creationId xmlns:a16="http://schemas.microsoft.com/office/drawing/2014/main" id="{47AAAD8B-C450-5A70-43EE-B4EC233086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8403" y="-870188"/>
            <a:ext cx="6822831" cy="7118836"/>
          </a:xfrm>
          <a:prstGeom prst="rect">
            <a:avLst/>
          </a:prstGeom>
        </p:spPr>
      </p:pic>
      <p:pic>
        <p:nvPicPr>
          <p:cNvPr id="23" name="Graphic 22">
            <a:extLst>
              <a:ext uri="{FF2B5EF4-FFF2-40B4-BE49-F238E27FC236}">
                <a16:creationId xmlns:a16="http://schemas.microsoft.com/office/drawing/2014/main" id="{C015CFA2-CAEF-7011-F34B-A0F1322102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38654" y="667740"/>
            <a:ext cx="3921034" cy="3713547"/>
          </a:xfrm>
          <a:prstGeom prst="rect">
            <a:avLst/>
          </a:prstGeom>
        </p:spPr>
      </p:pic>
      <p:pic>
        <p:nvPicPr>
          <p:cNvPr id="4" name="תמונה 3">
            <a:extLst>
              <a:ext uri="{FF2B5EF4-FFF2-40B4-BE49-F238E27FC236}">
                <a16:creationId xmlns:a16="http://schemas.microsoft.com/office/drawing/2014/main" id="{97881B5B-3E71-447D-9210-64E717B4F662}"/>
              </a:ext>
            </a:extLst>
          </p:cNvPr>
          <p:cNvPicPr>
            <a:picLocks noChangeAspect="1"/>
          </p:cNvPicPr>
          <p:nvPr/>
        </p:nvPicPr>
        <p:blipFill>
          <a:blip r:embed="rId9"/>
          <a:stretch>
            <a:fillRect/>
          </a:stretch>
        </p:blipFill>
        <p:spPr>
          <a:xfrm>
            <a:off x="952766" y="-158221"/>
            <a:ext cx="7478474" cy="5644621"/>
          </a:xfrm>
          <a:prstGeom prst="rect">
            <a:avLst/>
          </a:prstGeom>
        </p:spPr>
      </p:pic>
      <p:pic>
        <p:nvPicPr>
          <p:cNvPr id="11" name="תמונה 10">
            <a:extLst>
              <a:ext uri="{FF2B5EF4-FFF2-40B4-BE49-F238E27FC236}">
                <a16:creationId xmlns:a16="http://schemas.microsoft.com/office/drawing/2014/main" id="{F8DBAA5C-DDD9-4AA0-991A-32B2D040D58D}"/>
              </a:ext>
            </a:extLst>
          </p:cNvPr>
          <p:cNvPicPr>
            <a:picLocks noChangeAspect="1"/>
          </p:cNvPicPr>
          <p:nvPr/>
        </p:nvPicPr>
        <p:blipFill>
          <a:blip r:embed="rId10"/>
          <a:stretch>
            <a:fillRect/>
          </a:stretch>
        </p:blipFill>
        <p:spPr>
          <a:xfrm>
            <a:off x="6740920" y="-56592"/>
            <a:ext cx="1641724" cy="916477"/>
          </a:xfrm>
          <a:prstGeom prst="rect">
            <a:avLst/>
          </a:prstGeom>
        </p:spPr>
      </p:pic>
      <p:pic>
        <p:nvPicPr>
          <p:cNvPr id="9" name="Graphic 2">
            <a:extLst>
              <a:ext uri="{FF2B5EF4-FFF2-40B4-BE49-F238E27FC236}">
                <a16:creationId xmlns:a16="http://schemas.microsoft.com/office/drawing/2014/main" id="{03C96534-93B3-4E63-8465-F775B4608A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19400" y="50215"/>
            <a:ext cx="2862950" cy="289573"/>
          </a:xfrm>
          <a:prstGeom prst="rect">
            <a:avLst/>
          </a:prstGeom>
        </p:spPr>
      </p:pic>
      <p:pic>
        <p:nvPicPr>
          <p:cNvPr id="13" name="Graphic 10">
            <a:extLst>
              <a:ext uri="{FF2B5EF4-FFF2-40B4-BE49-F238E27FC236}">
                <a16:creationId xmlns:a16="http://schemas.microsoft.com/office/drawing/2014/main" id="{B1B87ACE-4B3B-485D-8977-547170E2208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66640" y="380629"/>
            <a:ext cx="2959535" cy="842081"/>
          </a:xfrm>
          <a:prstGeom prst="rect">
            <a:avLst/>
          </a:prstGeom>
        </p:spPr>
      </p:pic>
      <p:sp>
        <p:nvSpPr>
          <p:cNvPr id="15" name="TextBox 11">
            <a:extLst>
              <a:ext uri="{FF2B5EF4-FFF2-40B4-BE49-F238E27FC236}">
                <a16:creationId xmlns:a16="http://schemas.microsoft.com/office/drawing/2014/main" id="{119F5765-3C4E-46FA-9837-DB35BA63025A}"/>
              </a:ext>
            </a:extLst>
          </p:cNvPr>
          <p:cNvSpPr txBox="1"/>
          <p:nvPr/>
        </p:nvSpPr>
        <p:spPr>
          <a:xfrm>
            <a:off x="1509665" y="1156921"/>
            <a:ext cx="972108" cy="405880"/>
          </a:xfrm>
          <a:prstGeom prst="rect">
            <a:avLst/>
          </a:prstGeom>
          <a:noFill/>
        </p:spPr>
        <p:txBody>
          <a:bodyPr wrap="square">
            <a:spAutoFit/>
          </a:bodyPr>
          <a:lstStyle/>
          <a:p>
            <a:pPr defTabSz="685800" rtl="1">
              <a:lnSpc>
                <a:spcPts val="2700"/>
              </a:lnSpc>
              <a:defRPr/>
            </a:pPr>
            <a:r>
              <a:rPr lang="en-US" sz="1500" b="1" dirty="0">
                <a:solidFill>
                  <a:schemeClr val="tx2"/>
                </a:solidFill>
                <a:latin typeface="Poppins" pitchFamily="2" charset="77"/>
                <a:ea typeface="Arial"/>
                <a:cs typeface="Poppins" pitchFamily="2" charset="77"/>
                <a:sym typeface="Arial"/>
              </a:rPr>
              <a:t>Current</a:t>
            </a:r>
          </a:p>
        </p:txBody>
      </p:sp>
      <p:pic>
        <p:nvPicPr>
          <p:cNvPr id="16" name="Picture 18" descr="Icon&#10;&#10;Description automatically generated">
            <a:extLst>
              <a:ext uri="{FF2B5EF4-FFF2-40B4-BE49-F238E27FC236}">
                <a16:creationId xmlns:a16="http://schemas.microsoft.com/office/drawing/2014/main" id="{F69082BA-AFC5-46A0-A07D-3DC28C1A5D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36051" y="1630469"/>
            <a:ext cx="726804" cy="688344"/>
          </a:xfrm>
          <a:prstGeom prst="rect">
            <a:avLst/>
          </a:prstGeom>
        </p:spPr>
      </p:pic>
      <p:sp>
        <p:nvSpPr>
          <p:cNvPr id="17" name="TextBox 23">
            <a:extLst>
              <a:ext uri="{FF2B5EF4-FFF2-40B4-BE49-F238E27FC236}">
                <a16:creationId xmlns:a16="http://schemas.microsoft.com/office/drawing/2014/main" id="{DE46D53D-50D0-418F-8C14-95E272F38A2C}"/>
              </a:ext>
            </a:extLst>
          </p:cNvPr>
          <p:cNvSpPr txBox="1"/>
          <p:nvPr/>
        </p:nvSpPr>
        <p:spPr>
          <a:xfrm>
            <a:off x="2717094" y="1537394"/>
            <a:ext cx="1872538" cy="1312667"/>
          </a:xfrm>
          <a:prstGeom prst="rect">
            <a:avLst/>
          </a:prstGeom>
          <a:noFill/>
        </p:spPr>
        <p:txBody>
          <a:bodyPr wrap="square">
            <a:spAutoFit/>
          </a:bodyPr>
          <a:lstStyle/>
          <a:p>
            <a:pPr defTabSz="685800">
              <a:defRPr/>
            </a:pPr>
            <a:r>
              <a:rPr lang="en-US" sz="1350" b="1" dirty="0">
                <a:solidFill>
                  <a:srgbClr val="000000"/>
                </a:solidFill>
                <a:latin typeface="Poppins" pitchFamily="2" charset="77"/>
                <a:cs typeface="Poppins" pitchFamily="2" charset="77"/>
              </a:rPr>
              <a:t>1</a:t>
            </a:r>
            <a:endParaRPr lang="he-IL" sz="1350" b="1" dirty="0">
              <a:solidFill>
                <a:srgbClr val="000000"/>
              </a:solidFill>
              <a:latin typeface="Poppins" pitchFamily="2" charset="77"/>
              <a:cs typeface="Poppins" pitchFamily="2" charset="77"/>
            </a:endParaRPr>
          </a:p>
          <a:p>
            <a:pPr defTabSz="685800">
              <a:defRPr/>
            </a:pPr>
            <a:r>
              <a:rPr lang="en-US" sz="1350" b="1" dirty="0">
                <a:solidFill>
                  <a:srgbClr val="000000"/>
                </a:solidFill>
                <a:latin typeface="Poppins" pitchFamily="2" charset="77"/>
                <a:cs typeface="Poppins" pitchFamily="2" charset="77"/>
              </a:rPr>
              <a:t>Bathing facilitates</a:t>
            </a:r>
          </a:p>
          <a:p>
            <a:pPr defTabSz="685800">
              <a:lnSpc>
                <a:spcPct val="150000"/>
              </a:lnSpc>
              <a:defRPr/>
            </a:pPr>
            <a:r>
              <a:rPr lang="en-US" sz="1200" dirty="0">
                <a:solidFill>
                  <a:srgbClr val="000000"/>
                </a:solidFill>
                <a:latin typeface="Poppins" pitchFamily="2" charset="77"/>
                <a:cs typeface="Poppins" pitchFamily="2" charset="77"/>
              </a:rPr>
              <a:t>Hot tub, mikveh Swimming pools </a:t>
            </a:r>
          </a:p>
          <a:p>
            <a:pPr defTabSz="685800">
              <a:lnSpc>
                <a:spcPct val="150000"/>
              </a:lnSpc>
              <a:defRPr/>
            </a:pPr>
            <a:endParaRPr lang="aa-ET" sz="1200" dirty="0">
              <a:solidFill>
                <a:srgbClr val="000000"/>
              </a:solidFill>
              <a:latin typeface="Poppins" pitchFamily="2" charset="77"/>
              <a:cs typeface="Poppins" pitchFamily="2" charset="77"/>
            </a:endParaRPr>
          </a:p>
        </p:txBody>
      </p:sp>
      <p:pic>
        <p:nvPicPr>
          <p:cNvPr id="18" name="Picture 20" descr="Logo, icon&#10;&#10;Description automatically generated">
            <a:extLst>
              <a:ext uri="{FF2B5EF4-FFF2-40B4-BE49-F238E27FC236}">
                <a16:creationId xmlns:a16="http://schemas.microsoft.com/office/drawing/2014/main" id="{644A10A9-002E-4A6F-B79D-7598E93C786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18949" y="1322758"/>
            <a:ext cx="726804" cy="688344"/>
          </a:xfrm>
          <a:prstGeom prst="rect">
            <a:avLst/>
          </a:prstGeom>
        </p:spPr>
      </p:pic>
      <p:sp>
        <p:nvSpPr>
          <p:cNvPr id="19" name="TextBox 25">
            <a:extLst>
              <a:ext uri="{FF2B5EF4-FFF2-40B4-BE49-F238E27FC236}">
                <a16:creationId xmlns:a16="http://schemas.microsoft.com/office/drawing/2014/main" id="{F3ACB70F-17D3-41AA-A472-114667FAE8FE}"/>
              </a:ext>
            </a:extLst>
          </p:cNvPr>
          <p:cNvSpPr txBox="1"/>
          <p:nvPr/>
        </p:nvSpPr>
        <p:spPr>
          <a:xfrm>
            <a:off x="6145522" y="1138668"/>
            <a:ext cx="1554161" cy="923330"/>
          </a:xfrm>
          <a:prstGeom prst="rect">
            <a:avLst/>
          </a:prstGeom>
          <a:noFill/>
        </p:spPr>
        <p:txBody>
          <a:bodyPr wrap="square">
            <a:spAutoFit/>
          </a:bodyPr>
          <a:lstStyle/>
          <a:p>
            <a:pPr defTabSz="685800">
              <a:defRPr/>
            </a:pPr>
            <a:r>
              <a:rPr lang="en-US" sz="1350" b="1" dirty="0">
                <a:solidFill>
                  <a:srgbClr val="000000"/>
                </a:solidFill>
                <a:latin typeface="Poppins" pitchFamily="2" charset="77"/>
                <a:cs typeface="Poppins" pitchFamily="2" charset="77"/>
              </a:rPr>
              <a:t>2</a:t>
            </a:r>
          </a:p>
          <a:p>
            <a:pPr defTabSz="685800">
              <a:defRPr/>
            </a:pPr>
            <a:r>
              <a:rPr lang="en-US" sz="1350" b="1" dirty="0">
                <a:solidFill>
                  <a:srgbClr val="000000"/>
                </a:solidFill>
                <a:latin typeface="Poppins" pitchFamily="2" charset="77"/>
                <a:cs typeface="Poppins" pitchFamily="2" charset="77"/>
              </a:rPr>
              <a:t>Wastewater</a:t>
            </a:r>
          </a:p>
          <a:p>
            <a:pPr algn="l" rtl="0"/>
            <a:r>
              <a:rPr lang="en-GB" sz="1350" b="1" dirty="0">
                <a:solidFill>
                  <a:schemeClr val="tx2"/>
                </a:solidFill>
              </a:rPr>
              <a:t>Tertiary</a:t>
            </a:r>
            <a:r>
              <a:rPr lang="en-US" sz="1350" b="1" dirty="0">
                <a:solidFill>
                  <a:schemeClr val="tx2"/>
                </a:solidFill>
              </a:rPr>
              <a:t> </a:t>
            </a:r>
            <a:r>
              <a:rPr lang="en-GB" sz="1350" b="1" dirty="0">
                <a:solidFill>
                  <a:schemeClr val="tx2"/>
                </a:solidFill>
              </a:rPr>
              <a:t>treatment</a:t>
            </a:r>
            <a:endParaRPr lang="he-IL" sz="1350" b="1" dirty="0">
              <a:solidFill>
                <a:schemeClr val="tx2"/>
              </a:solidFill>
            </a:endParaRPr>
          </a:p>
          <a:p>
            <a:pPr defTabSz="685800">
              <a:defRPr/>
            </a:pPr>
            <a:endParaRPr lang="en-US" sz="1350" b="1" dirty="0">
              <a:solidFill>
                <a:srgbClr val="000000"/>
              </a:solidFill>
              <a:latin typeface="Poppins" pitchFamily="2" charset="77"/>
              <a:cs typeface="Poppins" pitchFamily="2" charset="77"/>
            </a:endParaRPr>
          </a:p>
        </p:txBody>
      </p:sp>
      <p:sp>
        <p:nvSpPr>
          <p:cNvPr id="20" name="TextBox 29">
            <a:extLst>
              <a:ext uri="{FF2B5EF4-FFF2-40B4-BE49-F238E27FC236}">
                <a16:creationId xmlns:a16="http://schemas.microsoft.com/office/drawing/2014/main" id="{15A0D322-ED0B-4E64-A48D-D239D7448AA5}"/>
              </a:ext>
            </a:extLst>
          </p:cNvPr>
          <p:cNvSpPr txBox="1"/>
          <p:nvPr/>
        </p:nvSpPr>
        <p:spPr>
          <a:xfrm>
            <a:off x="5979167" y="4714369"/>
            <a:ext cx="1219475" cy="276999"/>
          </a:xfrm>
          <a:prstGeom prst="rect">
            <a:avLst/>
          </a:prstGeom>
          <a:noFill/>
        </p:spPr>
        <p:txBody>
          <a:bodyPr wrap="square">
            <a:spAutoFit/>
          </a:bodyPr>
          <a:lstStyle/>
          <a:p>
            <a:pPr defTabSz="685800">
              <a:defRPr/>
            </a:pPr>
            <a:r>
              <a:rPr lang="en-US" sz="1200" dirty="0">
                <a:solidFill>
                  <a:srgbClr val="000000"/>
                </a:solidFill>
                <a:latin typeface="Poppins Medium" pitchFamily="2" charset="77"/>
                <a:cs typeface="Poppins Medium" pitchFamily="2" charset="77"/>
              </a:rPr>
              <a:t>Aquaculture</a:t>
            </a:r>
            <a:endParaRPr lang="aa-ET" sz="1050" dirty="0">
              <a:solidFill>
                <a:srgbClr val="000000"/>
              </a:solidFill>
              <a:latin typeface="Poppins Medium" pitchFamily="2" charset="77"/>
              <a:cs typeface="Poppins Medium" pitchFamily="2" charset="77"/>
            </a:endParaRPr>
          </a:p>
        </p:txBody>
      </p:sp>
      <p:grpSp>
        <p:nvGrpSpPr>
          <p:cNvPr id="21" name="Group 4">
            <a:extLst>
              <a:ext uri="{FF2B5EF4-FFF2-40B4-BE49-F238E27FC236}">
                <a16:creationId xmlns:a16="http://schemas.microsoft.com/office/drawing/2014/main" id="{3943A3AA-9B5B-4447-987E-7921876F1EE8}"/>
              </a:ext>
            </a:extLst>
          </p:cNvPr>
          <p:cNvGrpSpPr/>
          <p:nvPr/>
        </p:nvGrpSpPr>
        <p:grpSpPr>
          <a:xfrm>
            <a:off x="2800186" y="4302891"/>
            <a:ext cx="1450712" cy="726152"/>
            <a:chOff x="9074035" y="4745542"/>
            <a:chExt cx="1934283" cy="1022297"/>
          </a:xfrm>
        </p:grpSpPr>
        <p:pic>
          <p:nvPicPr>
            <p:cNvPr id="22" name="Picture 37" descr="A picture containing clipart&#10;&#10;Description automatically generated">
              <a:extLst>
                <a:ext uri="{FF2B5EF4-FFF2-40B4-BE49-F238E27FC236}">
                  <a16:creationId xmlns:a16="http://schemas.microsoft.com/office/drawing/2014/main" id="{11410D48-90FD-4136-9E36-F75026FBDC3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623491" y="4745542"/>
              <a:ext cx="515525" cy="515526"/>
            </a:xfrm>
            <a:prstGeom prst="rect">
              <a:avLst/>
            </a:prstGeom>
          </p:spPr>
        </p:pic>
        <p:sp>
          <p:nvSpPr>
            <p:cNvPr id="24" name="TextBox 38">
              <a:extLst>
                <a:ext uri="{FF2B5EF4-FFF2-40B4-BE49-F238E27FC236}">
                  <a16:creationId xmlns:a16="http://schemas.microsoft.com/office/drawing/2014/main" id="{C84EE47D-6040-4937-8451-639144EF973F}"/>
                </a:ext>
              </a:extLst>
            </p:cNvPr>
            <p:cNvSpPr txBox="1"/>
            <p:nvPr/>
          </p:nvSpPr>
          <p:spPr>
            <a:xfrm>
              <a:off x="9074035" y="5398507"/>
              <a:ext cx="1934283" cy="369332"/>
            </a:xfrm>
            <a:prstGeom prst="rect">
              <a:avLst/>
            </a:prstGeom>
            <a:noFill/>
          </p:spPr>
          <p:txBody>
            <a:bodyPr wrap="square">
              <a:spAutoFit/>
            </a:bodyPr>
            <a:lstStyle/>
            <a:p>
              <a:pPr algn="ctr" defTabSz="685800">
                <a:defRPr/>
              </a:pPr>
              <a:r>
                <a:rPr lang="en-US" sz="1200" dirty="0">
                  <a:solidFill>
                    <a:srgbClr val="000000"/>
                  </a:solidFill>
                  <a:latin typeface="Poppins Medium" pitchFamily="2" charset="77"/>
                  <a:cs typeface="Poppins Medium" pitchFamily="2" charset="77"/>
                </a:rPr>
                <a:t>Drinking water</a:t>
              </a:r>
              <a:endParaRPr lang="aa-ET" sz="1050" dirty="0">
                <a:solidFill>
                  <a:srgbClr val="000000"/>
                </a:solidFill>
                <a:latin typeface="Poppins Medium" pitchFamily="2" charset="77"/>
                <a:cs typeface="Poppins Medium" pitchFamily="2" charset="77"/>
              </a:endParaRPr>
            </a:p>
          </p:txBody>
        </p:sp>
      </p:grpSp>
      <p:sp>
        <p:nvSpPr>
          <p:cNvPr id="25" name="TextBox 44">
            <a:extLst>
              <a:ext uri="{FF2B5EF4-FFF2-40B4-BE49-F238E27FC236}">
                <a16:creationId xmlns:a16="http://schemas.microsoft.com/office/drawing/2014/main" id="{D00773AB-F3FB-4B2A-B46C-EB2196113AA9}"/>
              </a:ext>
            </a:extLst>
          </p:cNvPr>
          <p:cNvSpPr txBox="1"/>
          <p:nvPr/>
        </p:nvSpPr>
        <p:spPr>
          <a:xfrm>
            <a:off x="1464226" y="2501386"/>
            <a:ext cx="884941" cy="400494"/>
          </a:xfrm>
          <a:prstGeom prst="rect">
            <a:avLst/>
          </a:prstGeom>
          <a:noFill/>
        </p:spPr>
        <p:txBody>
          <a:bodyPr wrap="square">
            <a:spAutoFit/>
          </a:bodyPr>
          <a:lstStyle/>
          <a:p>
            <a:pPr defTabSz="685800" rtl="1">
              <a:lnSpc>
                <a:spcPts val="2700"/>
              </a:lnSpc>
              <a:defRPr/>
            </a:pPr>
            <a:r>
              <a:rPr lang="en-US" sz="1350" b="1" dirty="0">
                <a:solidFill>
                  <a:schemeClr val="tx2"/>
                </a:solidFill>
                <a:latin typeface="Poppins" pitchFamily="2" charset="77"/>
                <a:ea typeface="Arial"/>
                <a:cs typeface="Poppins" pitchFamily="2" charset="77"/>
                <a:sym typeface="Arial"/>
              </a:rPr>
              <a:t>Future</a:t>
            </a:r>
          </a:p>
        </p:txBody>
      </p:sp>
      <p:sp>
        <p:nvSpPr>
          <p:cNvPr id="26" name="TextBox 9">
            <a:extLst>
              <a:ext uri="{FF2B5EF4-FFF2-40B4-BE49-F238E27FC236}">
                <a16:creationId xmlns:a16="http://schemas.microsoft.com/office/drawing/2014/main" id="{9A5EF15F-191D-4E1D-AD49-BC5D43FA9D87}"/>
              </a:ext>
            </a:extLst>
          </p:cNvPr>
          <p:cNvSpPr txBox="1"/>
          <p:nvPr/>
        </p:nvSpPr>
        <p:spPr>
          <a:xfrm>
            <a:off x="1870808" y="3504700"/>
            <a:ext cx="949777" cy="646331"/>
          </a:xfrm>
          <a:prstGeom prst="rect">
            <a:avLst/>
          </a:prstGeom>
          <a:noFill/>
        </p:spPr>
        <p:txBody>
          <a:bodyPr wrap="square">
            <a:spAutoFit/>
          </a:bodyPr>
          <a:lstStyle/>
          <a:p>
            <a:pPr lvl="0" algn="l" rtl="0">
              <a:defRPr/>
            </a:pPr>
            <a:r>
              <a:rPr lang="en-US" sz="1200" dirty="0">
                <a:solidFill>
                  <a:srgbClr val="000000"/>
                </a:solidFill>
                <a:latin typeface="Poppins" pitchFamily="2" charset="77"/>
                <a:cs typeface="Poppins" pitchFamily="2" charset="77"/>
              </a:rPr>
              <a:t>Industrial</a:t>
            </a:r>
            <a:r>
              <a:rPr lang="en-US" sz="1200" b="1" dirty="0">
                <a:solidFill>
                  <a:srgbClr val="000000"/>
                </a:solidFill>
                <a:latin typeface="Poppins" pitchFamily="2" charset="77"/>
                <a:cs typeface="Poppins" pitchFamily="2" charset="77"/>
              </a:rPr>
              <a:t> </a:t>
            </a:r>
          </a:p>
          <a:p>
            <a:pPr lvl="0" algn="l" rtl="0">
              <a:defRPr/>
            </a:pPr>
            <a:r>
              <a:rPr lang="en-US" sz="1200" dirty="0">
                <a:solidFill>
                  <a:srgbClr val="000000"/>
                </a:solidFill>
                <a:latin typeface="Poppins" pitchFamily="2" charset="77"/>
                <a:cs typeface="Poppins" pitchFamily="2" charset="77"/>
              </a:rPr>
              <a:t>cooling towers</a:t>
            </a:r>
            <a:endParaRPr lang="aa-ET" sz="1200" dirty="0">
              <a:solidFill>
                <a:srgbClr val="000000"/>
              </a:solidFill>
              <a:latin typeface="Poppins" pitchFamily="2" charset="77"/>
              <a:cs typeface="Poppins" pitchFamily="2" charset="77"/>
            </a:endParaRPr>
          </a:p>
        </p:txBody>
      </p:sp>
      <p:sp>
        <p:nvSpPr>
          <p:cNvPr id="27" name="TextBox 26">
            <a:extLst>
              <a:ext uri="{FF2B5EF4-FFF2-40B4-BE49-F238E27FC236}">
                <a16:creationId xmlns:a16="http://schemas.microsoft.com/office/drawing/2014/main" id="{F0D74B63-E1FA-47BF-A3B4-FCF7DB9EAFD9}"/>
              </a:ext>
            </a:extLst>
          </p:cNvPr>
          <p:cNvSpPr txBox="1"/>
          <p:nvPr/>
        </p:nvSpPr>
        <p:spPr>
          <a:xfrm>
            <a:off x="6202203" y="1844950"/>
            <a:ext cx="1643373" cy="700192"/>
          </a:xfrm>
          <a:prstGeom prst="rect">
            <a:avLst/>
          </a:prstGeom>
          <a:noFill/>
        </p:spPr>
        <p:txBody>
          <a:bodyPr wrap="square">
            <a:spAutoFit/>
          </a:bodyPr>
          <a:lstStyle/>
          <a:p>
            <a:pPr lvl="0" algn="l" rtl="0">
              <a:defRPr/>
            </a:pPr>
            <a:r>
              <a:rPr lang="en-US" sz="1100" b="1" dirty="0">
                <a:solidFill>
                  <a:srgbClr val="000000"/>
                </a:solidFill>
                <a:latin typeface="Poppins" pitchFamily="2" charset="77"/>
                <a:cs typeface="Poppins" pitchFamily="2" charset="77"/>
              </a:rPr>
              <a:t>3</a:t>
            </a:r>
          </a:p>
          <a:p>
            <a:pPr lvl="0" algn="l" rtl="0">
              <a:defRPr/>
            </a:pPr>
            <a:r>
              <a:rPr lang="en-US" sz="1050" b="1" dirty="0">
                <a:solidFill>
                  <a:srgbClr val="000000"/>
                </a:solidFill>
                <a:latin typeface="Poppins" pitchFamily="2" charset="77"/>
                <a:cs typeface="Poppins" pitchFamily="2" charset="77"/>
              </a:rPr>
              <a:t>Agriculture </a:t>
            </a:r>
            <a:r>
              <a:rPr lang="en-US" sz="900" dirty="0">
                <a:solidFill>
                  <a:srgbClr val="000000"/>
                </a:solidFill>
                <a:latin typeface="Poppins" pitchFamily="2" charset="77"/>
                <a:cs typeface="Poppins" pitchFamily="2" charset="77"/>
              </a:rPr>
              <a:t>– Fungicide</a:t>
            </a:r>
          </a:p>
          <a:p>
            <a:pPr lvl="0" algn="l" rtl="0">
              <a:defRPr/>
            </a:pPr>
            <a:r>
              <a:rPr lang="en-US" sz="900" dirty="0">
                <a:solidFill>
                  <a:srgbClr val="000000"/>
                </a:solidFill>
                <a:latin typeface="Poppins" pitchFamily="2" charset="77"/>
                <a:cs typeface="Poppins" pitchFamily="2" charset="77"/>
              </a:rPr>
              <a:t>Hydroponic agriculture</a:t>
            </a:r>
          </a:p>
        </p:txBody>
      </p:sp>
      <p:sp>
        <p:nvSpPr>
          <p:cNvPr id="28" name="TextBox 35">
            <a:extLst>
              <a:ext uri="{FF2B5EF4-FFF2-40B4-BE49-F238E27FC236}">
                <a16:creationId xmlns:a16="http://schemas.microsoft.com/office/drawing/2014/main" id="{9B4D69F0-5565-467A-A4B3-9DDE5AAF894E}"/>
              </a:ext>
            </a:extLst>
          </p:cNvPr>
          <p:cNvSpPr txBox="1"/>
          <p:nvPr/>
        </p:nvSpPr>
        <p:spPr>
          <a:xfrm>
            <a:off x="2820473" y="3465054"/>
            <a:ext cx="1450711" cy="646333"/>
          </a:xfrm>
          <a:prstGeom prst="rect">
            <a:avLst/>
          </a:prstGeom>
          <a:noFill/>
        </p:spPr>
        <p:txBody>
          <a:bodyPr wrap="square">
            <a:spAutoFit/>
          </a:bodyPr>
          <a:lstStyle/>
          <a:p>
            <a:pPr lvl="0" algn="l" rtl="0">
              <a:defRPr/>
            </a:pPr>
            <a:r>
              <a:rPr lang="en-US" sz="1200" dirty="0">
                <a:solidFill>
                  <a:srgbClr val="000000"/>
                </a:solidFill>
                <a:latin typeface="Poppins Medium" pitchFamily="2" charset="77"/>
                <a:cs typeface="Poppins Medium" pitchFamily="2" charset="77"/>
              </a:rPr>
              <a:t>Medical - hospital water systems</a:t>
            </a:r>
            <a:endParaRPr lang="aa-ET" sz="1050" dirty="0">
              <a:solidFill>
                <a:srgbClr val="000000"/>
              </a:solidFill>
              <a:latin typeface="Poppins Medium" pitchFamily="2" charset="77"/>
              <a:cs typeface="Poppins Medium" pitchFamily="2" charset="77"/>
            </a:endParaRPr>
          </a:p>
        </p:txBody>
      </p:sp>
      <p:pic>
        <p:nvPicPr>
          <p:cNvPr id="30" name="תמונה 29">
            <a:extLst>
              <a:ext uri="{FF2B5EF4-FFF2-40B4-BE49-F238E27FC236}">
                <a16:creationId xmlns:a16="http://schemas.microsoft.com/office/drawing/2014/main" id="{F2EC8B07-24D5-4B52-BBC5-F19811F3B74C}"/>
              </a:ext>
            </a:extLst>
          </p:cNvPr>
          <p:cNvPicPr>
            <a:picLocks noChangeAspect="1"/>
          </p:cNvPicPr>
          <p:nvPr/>
        </p:nvPicPr>
        <p:blipFill>
          <a:blip r:embed="rId18"/>
          <a:stretch>
            <a:fillRect/>
          </a:stretch>
        </p:blipFill>
        <p:spPr>
          <a:xfrm>
            <a:off x="1881920" y="2877505"/>
            <a:ext cx="514350" cy="548024"/>
          </a:xfrm>
          <a:prstGeom prst="rect">
            <a:avLst/>
          </a:prstGeom>
        </p:spPr>
      </p:pic>
      <p:sp>
        <p:nvSpPr>
          <p:cNvPr id="31" name="TextBox 36">
            <a:extLst>
              <a:ext uri="{FF2B5EF4-FFF2-40B4-BE49-F238E27FC236}">
                <a16:creationId xmlns:a16="http://schemas.microsoft.com/office/drawing/2014/main" id="{A8B24A0E-D5A2-4BAD-8828-5D5DE1B5B403}"/>
              </a:ext>
            </a:extLst>
          </p:cNvPr>
          <p:cNvSpPr txBox="1"/>
          <p:nvPr/>
        </p:nvSpPr>
        <p:spPr>
          <a:xfrm>
            <a:off x="5225917" y="3585859"/>
            <a:ext cx="1130462" cy="461665"/>
          </a:xfrm>
          <a:prstGeom prst="rect">
            <a:avLst/>
          </a:prstGeom>
          <a:noFill/>
        </p:spPr>
        <p:txBody>
          <a:bodyPr wrap="square">
            <a:spAutoFit/>
          </a:bodyPr>
          <a:lstStyle/>
          <a:p>
            <a:pPr lvl="0" algn="l" rtl="0">
              <a:defRPr/>
            </a:pPr>
            <a:r>
              <a:rPr lang="en-US" sz="1200" dirty="0">
                <a:solidFill>
                  <a:srgbClr val="000000"/>
                </a:solidFill>
                <a:latin typeface="Poppins Medium" pitchFamily="2" charset="77"/>
                <a:cs typeface="Poppins Medium" pitchFamily="2" charset="77"/>
              </a:rPr>
              <a:t>Food industry</a:t>
            </a:r>
            <a:endParaRPr lang="aa-ET" sz="1050" dirty="0">
              <a:solidFill>
                <a:srgbClr val="000000"/>
              </a:solidFill>
              <a:latin typeface="Poppins Medium" pitchFamily="2" charset="77"/>
              <a:cs typeface="Poppins Medium" pitchFamily="2" charset="77"/>
            </a:endParaRPr>
          </a:p>
        </p:txBody>
      </p:sp>
      <p:pic>
        <p:nvPicPr>
          <p:cNvPr id="32" name="Graphic 13" descr="Fish with solid fill">
            <a:extLst>
              <a:ext uri="{FF2B5EF4-FFF2-40B4-BE49-F238E27FC236}">
                <a16:creationId xmlns:a16="http://schemas.microsoft.com/office/drawing/2014/main" id="{BB56795B-0056-4308-B3B0-E8EF7017453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145522" y="4183195"/>
            <a:ext cx="685800" cy="649510"/>
          </a:xfrm>
          <a:prstGeom prst="rect">
            <a:avLst/>
          </a:prstGeom>
        </p:spPr>
      </p:pic>
      <p:pic>
        <p:nvPicPr>
          <p:cNvPr id="33" name="Graphic 15" descr="Burger and drink with solid fill">
            <a:extLst>
              <a:ext uri="{FF2B5EF4-FFF2-40B4-BE49-F238E27FC236}">
                <a16:creationId xmlns:a16="http://schemas.microsoft.com/office/drawing/2014/main" id="{84761839-507B-4F04-8069-E347783CD739}"/>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172315" y="2900059"/>
            <a:ext cx="685800" cy="649510"/>
          </a:xfrm>
          <a:prstGeom prst="rect">
            <a:avLst/>
          </a:prstGeom>
        </p:spPr>
      </p:pic>
      <p:pic>
        <p:nvPicPr>
          <p:cNvPr id="34" name="Picture 17">
            <a:extLst>
              <a:ext uri="{FF2B5EF4-FFF2-40B4-BE49-F238E27FC236}">
                <a16:creationId xmlns:a16="http://schemas.microsoft.com/office/drawing/2014/main" id="{2088D1A4-E08D-4D71-B3E2-E94BA7BD2696}"/>
              </a:ext>
            </a:extLst>
          </p:cNvPr>
          <p:cNvPicPr>
            <a:picLocks noChangeAspect="1"/>
          </p:cNvPicPr>
          <p:nvPr/>
        </p:nvPicPr>
        <p:blipFill>
          <a:blip r:embed="rId23"/>
          <a:stretch>
            <a:fillRect/>
          </a:stretch>
        </p:blipFill>
        <p:spPr>
          <a:xfrm>
            <a:off x="5549328" y="2001764"/>
            <a:ext cx="429839" cy="433602"/>
          </a:xfrm>
          <a:prstGeom prst="rect">
            <a:avLst/>
          </a:prstGeom>
        </p:spPr>
      </p:pic>
      <p:sp>
        <p:nvSpPr>
          <p:cNvPr id="35" name="TextBox 35">
            <a:extLst>
              <a:ext uri="{FF2B5EF4-FFF2-40B4-BE49-F238E27FC236}">
                <a16:creationId xmlns:a16="http://schemas.microsoft.com/office/drawing/2014/main" id="{841227E8-F70D-4304-985D-D850ACE21696}"/>
              </a:ext>
            </a:extLst>
          </p:cNvPr>
          <p:cNvSpPr txBox="1"/>
          <p:nvPr/>
        </p:nvSpPr>
        <p:spPr>
          <a:xfrm>
            <a:off x="3991369" y="3533918"/>
            <a:ext cx="1450712" cy="646332"/>
          </a:xfrm>
          <a:prstGeom prst="rect">
            <a:avLst/>
          </a:prstGeom>
          <a:noFill/>
        </p:spPr>
        <p:txBody>
          <a:bodyPr wrap="square">
            <a:spAutoFit/>
          </a:bodyPr>
          <a:lstStyle/>
          <a:p>
            <a:pPr lvl="0" algn="l" rtl="0">
              <a:defRPr/>
            </a:pPr>
            <a:r>
              <a:rPr lang="en-US" sz="1200" dirty="0">
                <a:solidFill>
                  <a:srgbClr val="000000"/>
                </a:solidFill>
                <a:latin typeface="Poppins Medium" pitchFamily="2" charset="77"/>
                <a:cs typeface="Poppins Medium" pitchFamily="2" charset="77"/>
              </a:rPr>
              <a:t>Medical - Surface/Skin disinfection</a:t>
            </a:r>
            <a:endParaRPr lang="aa-ET" sz="1050" dirty="0">
              <a:solidFill>
                <a:srgbClr val="000000"/>
              </a:solidFill>
              <a:latin typeface="Poppins Medium" pitchFamily="2" charset="77"/>
              <a:cs typeface="Poppins Medium" pitchFamily="2" charset="77"/>
            </a:endParaRPr>
          </a:p>
        </p:txBody>
      </p:sp>
      <p:pic>
        <p:nvPicPr>
          <p:cNvPr id="36" name="תמונה 35">
            <a:extLst>
              <a:ext uri="{FF2B5EF4-FFF2-40B4-BE49-F238E27FC236}">
                <a16:creationId xmlns:a16="http://schemas.microsoft.com/office/drawing/2014/main" id="{0C5660F6-71F8-45C9-A26D-BB10CF1EB71D}"/>
              </a:ext>
            </a:extLst>
          </p:cNvPr>
          <p:cNvPicPr>
            <a:picLocks noChangeAspect="1"/>
          </p:cNvPicPr>
          <p:nvPr/>
        </p:nvPicPr>
        <p:blipFill>
          <a:blip r:embed="rId24"/>
          <a:stretch>
            <a:fillRect/>
          </a:stretch>
        </p:blipFill>
        <p:spPr>
          <a:xfrm>
            <a:off x="4077404" y="2923993"/>
            <a:ext cx="569126" cy="533376"/>
          </a:xfrm>
          <a:prstGeom prst="rect">
            <a:avLst/>
          </a:prstGeom>
        </p:spPr>
      </p:pic>
      <p:pic>
        <p:nvPicPr>
          <p:cNvPr id="37" name="תמונה 36">
            <a:extLst>
              <a:ext uri="{FF2B5EF4-FFF2-40B4-BE49-F238E27FC236}">
                <a16:creationId xmlns:a16="http://schemas.microsoft.com/office/drawing/2014/main" id="{8FBFF2FF-E39D-4FDA-9A35-C8ED56201C25}"/>
              </a:ext>
            </a:extLst>
          </p:cNvPr>
          <p:cNvPicPr>
            <a:picLocks noChangeAspect="1"/>
          </p:cNvPicPr>
          <p:nvPr/>
        </p:nvPicPr>
        <p:blipFill>
          <a:blip r:embed="rId25"/>
          <a:stretch>
            <a:fillRect/>
          </a:stretch>
        </p:blipFill>
        <p:spPr>
          <a:xfrm>
            <a:off x="3052762" y="2950069"/>
            <a:ext cx="546160" cy="519982"/>
          </a:xfrm>
          <a:prstGeom prst="rect">
            <a:avLst/>
          </a:prstGeom>
        </p:spPr>
      </p:pic>
      <p:sp>
        <p:nvSpPr>
          <p:cNvPr id="38" name="אליפסה 37">
            <a:extLst>
              <a:ext uri="{FF2B5EF4-FFF2-40B4-BE49-F238E27FC236}">
                <a16:creationId xmlns:a16="http://schemas.microsoft.com/office/drawing/2014/main" id="{C4164724-ED27-4AE5-BA2A-9684E00E5378}"/>
              </a:ext>
            </a:extLst>
          </p:cNvPr>
          <p:cNvSpPr/>
          <p:nvPr/>
        </p:nvSpPr>
        <p:spPr>
          <a:xfrm>
            <a:off x="4896141" y="1113497"/>
            <a:ext cx="3200400" cy="9568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TextBox 36">
            <a:extLst>
              <a:ext uri="{FF2B5EF4-FFF2-40B4-BE49-F238E27FC236}">
                <a16:creationId xmlns:a16="http://schemas.microsoft.com/office/drawing/2014/main" id="{E1741809-B1C6-44FB-A6D3-CF724A9B5C23}"/>
              </a:ext>
            </a:extLst>
          </p:cNvPr>
          <p:cNvSpPr txBox="1"/>
          <p:nvPr/>
        </p:nvSpPr>
        <p:spPr>
          <a:xfrm>
            <a:off x="6134953" y="3445178"/>
            <a:ext cx="1392737" cy="807913"/>
          </a:xfrm>
          <a:prstGeom prst="rect">
            <a:avLst/>
          </a:prstGeom>
          <a:noFill/>
        </p:spPr>
        <p:txBody>
          <a:bodyPr wrap="square">
            <a:spAutoFit/>
          </a:bodyPr>
          <a:lstStyle/>
          <a:p>
            <a:pPr defTabSz="685800">
              <a:defRPr/>
            </a:pPr>
            <a:r>
              <a:rPr lang="en-US" sz="1200" b="1" dirty="0">
                <a:solidFill>
                  <a:srgbClr val="000000"/>
                </a:solidFill>
                <a:latin typeface="Poppins Medium" pitchFamily="2" charset="77"/>
                <a:cs typeface="Poppins Medium" pitchFamily="2" charset="77"/>
              </a:rPr>
              <a:t> </a:t>
            </a:r>
          </a:p>
          <a:p>
            <a:pPr defTabSz="685800">
              <a:defRPr/>
            </a:pPr>
            <a:r>
              <a:rPr lang="en-US" sz="1100" b="1" dirty="0">
                <a:solidFill>
                  <a:srgbClr val="000000"/>
                </a:solidFill>
                <a:latin typeface="Poppins Medium" pitchFamily="2" charset="77"/>
                <a:cs typeface="Poppins Medium" pitchFamily="2" charset="77"/>
              </a:rPr>
              <a:t>Food preservation</a:t>
            </a:r>
          </a:p>
          <a:p>
            <a:pPr defTabSz="685800">
              <a:defRPr/>
            </a:pPr>
            <a:endParaRPr lang="aa-ET" sz="1050" b="1" dirty="0">
              <a:solidFill>
                <a:srgbClr val="000000"/>
              </a:solidFill>
              <a:latin typeface="Poppins Medium" pitchFamily="2" charset="77"/>
              <a:cs typeface="Poppins Medium" pitchFamily="2" charset="77"/>
            </a:endParaRPr>
          </a:p>
        </p:txBody>
      </p:sp>
      <p:pic>
        <p:nvPicPr>
          <p:cNvPr id="40" name="Graphic 17" descr="Apple with solid fill">
            <a:extLst>
              <a:ext uri="{FF2B5EF4-FFF2-40B4-BE49-F238E27FC236}">
                <a16:creationId xmlns:a16="http://schemas.microsoft.com/office/drawing/2014/main" id="{BA5A6F5F-26C7-4082-9718-448B0923C08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146504" y="2955008"/>
            <a:ext cx="575903" cy="545428"/>
          </a:xfrm>
          <a:prstGeom prst="rect">
            <a:avLst/>
          </a:prstGeom>
        </p:spPr>
      </p:pic>
      <p:pic>
        <p:nvPicPr>
          <p:cNvPr id="41" name="תמונה 40">
            <a:extLst>
              <a:ext uri="{FF2B5EF4-FFF2-40B4-BE49-F238E27FC236}">
                <a16:creationId xmlns:a16="http://schemas.microsoft.com/office/drawing/2014/main" id="{FC53E450-BA92-4F99-A5AF-856B282BEAA9}"/>
              </a:ext>
            </a:extLst>
          </p:cNvPr>
          <p:cNvPicPr>
            <a:picLocks noChangeAspect="1"/>
          </p:cNvPicPr>
          <p:nvPr/>
        </p:nvPicPr>
        <p:blipFill>
          <a:blip r:embed="rId28"/>
          <a:stretch>
            <a:fillRect/>
          </a:stretch>
        </p:blipFill>
        <p:spPr>
          <a:xfrm>
            <a:off x="4618218" y="4337419"/>
            <a:ext cx="903075" cy="420039"/>
          </a:xfrm>
          <a:prstGeom prst="rect">
            <a:avLst/>
          </a:prstGeom>
        </p:spPr>
      </p:pic>
      <p:sp>
        <p:nvSpPr>
          <p:cNvPr id="42" name="תיבת טקסט 41">
            <a:extLst>
              <a:ext uri="{FF2B5EF4-FFF2-40B4-BE49-F238E27FC236}">
                <a16:creationId xmlns:a16="http://schemas.microsoft.com/office/drawing/2014/main" id="{F50F7FE7-3B6E-44DE-865F-D8D43BED8BB2}"/>
              </a:ext>
            </a:extLst>
          </p:cNvPr>
          <p:cNvSpPr txBox="1"/>
          <p:nvPr/>
        </p:nvSpPr>
        <p:spPr>
          <a:xfrm>
            <a:off x="4621082" y="4735255"/>
            <a:ext cx="1025014" cy="338554"/>
          </a:xfrm>
          <a:prstGeom prst="rect">
            <a:avLst/>
          </a:prstGeom>
          <a:noFill/>
        </p:spPr>
        <p:txBody>
          <a:bodyPr wrap="square">
            <a:spAutoFit/>
          </a:bodyPr>
          <a:lstStyle/>
          <a:p>
            <a:r>
              <a:rPr lang="en-US" sz="1600" dirty="0"/>
              <a:t>Livestock</a:t>
            </a:r>
            <a:endParaRPr lang="he-IL" sz="1600" dirty="0"/>
          </a:p>
        </p:txBody>
      </p:sp>
      <p:pic>
        <p:nvPicPr>
          <p:cNvPr id="43" name="Graphic 24">
            <a:extLst>
              <a:ext uri="{FF2B5EF4-FFF2-40B4-BE49-F238E27FC236}">
                <a16:creationId xmlns:a16="http://schemas.microsoft.com/office/drawing/2014/main" id="{68F03B2D-AD29-4540-BA99-31082D28973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0" y="39555"/>
            <a:ext cx="1862796" cy="558839"/>
          </a:xfrm>
          <a:prstGeom prst="rect">
            <a:avLst/>
          </a:prstGeom>
        </p:spPr>
      </p:pic>
    </p:spTree>
    <p:extLst>
      <p:ext uri="{BB962C8B-B14F-4D97-AF65-F5344CB8AC3E}">
        <p14:creationId xmlns:p14="http://schemas.microsoft.com/office/powerpoint/2010/main" val="336950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Graphic 49">
            <a:extLst>
              <a:ext uri="{FF2B5EF4-FFF2-40B4-BE49-F238E27FC236}">
                <a16:creationId xmlns:a16="http://schemas.microsoft.com/office/drawing/2014/main" id="{0D6FC4E7-B957-5327-5914-0DE9DBAFF395}"/>
              </a:ext>
            </a:extLst>
          </p:cNvPr>
          <p:cNvSpPr/>
          <p:nvPr/>
        </p:nvSpPr>
        <p:spPr>
          <a:xfrm>
            <a:off x="4230" y="3562902"/>
            <a:ext cx="9135542" cy="1581154"/>
          </a:xfrm>
          <a:custGeom>
            <a:avLst/>
            <a:gdLst>
              <a:gd name="connsiteX0" fmla="*/ 0 w 6857142"/>
              <a:gd name="connsiteY0" fmla="*/ 0 h 1186815"/>
              <a:gd name="connsiteX1" fmla="*/ 6857143 w 6857142"/>
              <a:gd name="connsiteY1" fmla="*/ 0 h 1186815"/>
              <a:gd name="connsiteX2" fmla="*/ 6857143 w 6857142"/>
              <a:gd name="connsiteY2" fmla="*/ 1186815 h 1186815"/>
              <a:gd name="connsiteX3" fmla="*/ 0 w 6857142"/>
              <a:gd name="connsiteY3" fmla="*/ 1186815 h 1186815"/>
            </a:gdLst>
            <a:ahLst/>
            <a:cxnLst>
              <a:cxn ang="0">
                <a:pos x="connsiteX0" y="connsiteY0"/>
              </a:cxn>
              <a:cxn ang="0">
                <a:pos x="connsiteX1" y="connsiteY1"/>
              </a:cxn>
              <a:cxn ang="0">
                <a:pos x="connsiteX2" y="connsiteY2"/>
              </a:cxn>
              <a:cxn ang="0">
                <a:pos x="connsiteX3" y="connsiteY3"/>
              </a:cxn>
            </a:cxnLst>
            <a:rect l="l" t="t" r="r" b="b"/>
            <a:pathLst>
              <a:path w="6857142" h="1186815">
                <a:moveTo>
                  <a:pt x="0" y="0"/>
                </a:moveTo>
                <a:lnTo>
                  <a:pt x="6857143" y="0"/>
                </a:lnTo>
                <a:lnTo>
                  <a:pt x="6857143" y="1186815"/>
                </a:lnTo>
                <a:lnTo>
                  <a:pt x="0" y="1186815"/>
                </a:lnTo>
                <a:close/>
              </a:path>
            </a:pathLst>
          </a:custGeom>
          <a:solidFill>
            <a:srgbClr val="1FC5D4"/>
          </a:solidFill>
          <a:ln w="9525" cap="flat">
            <a:noFill/>
            <a:prstDash val="solid"/>
            <a:miter/>
          </a:ln>
        </p:spPr>
        <p:txBody>
          <a:bodyPr rtlCol="1" anchor="ctr"/>
          <a:lstStyle/>
          <a:p>
            <a:endParaRPr lang="he-IL" sz="1598"/>
          </a:p>
        </p:txBody>
      </p:sp>
      <p:sp>
        <p:nvSpPr>
          <p:cNvPr id="4" name="Rectangle 3">
            <a:extLst>
              <a:ext uri="{FF2B5EF4-FFF2-40B4-BE49-F238E27FC236}">
                <a16:creationId xmlns:a16="http://schemas.microsoft.com/office/drawing/2014/main" id="{30C9F87D-1A7F-D50D-8046-19B73ED32DC4}"/>
              </a:ext>
            </a:extLst>
          </p:cNvPr>
          <p:cNvSpPr>
            <a:spLocks noGrp="1" noRot="1" noMove="1" noResize="1" noEditPoints="1" noAdjustHandles="1" noChangeArrowheads="1" noChangeShapeType="1"/>
          </p:cNvSpPr>
          <p:nvPr/>
        </p:nvSpPr>
        <p:spPr>
          <a:xfrm>
            <a:off x="4230" y="2382"/>
            <a:ext cx="9135542" cy="5143501"/>
          </a:xfrm>
          <a:prstGeom prst="rect">
            <a:avLst/>
          </a:prstGeom>
          <a:gradFill flip="none" rotWithShape="1">
            <a:gsLst>
              <a:gs pos="0">
                <a:srgbClr val="C7C7C7">
                  <a:alpha val="30000"/>
                </a:srgbClr>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1799" dirty="0"/>
          </a:p>
        </p:txBody>
      </p:sp>
      <p:pic>
        <p:nvPicPr>
          <p:cNvPr id="5" name="Graphic 4">
            <a:extLst>
              <a:ext uri="{FF2B5EF4-FFF2-40B4-BE49-F238E27FC236}">
                <a16:creationId xmlns:a16="http://schemas.microsoft.com/office/drawing/2014/main" id="{130645FF-EB23-1BCD-B551-BC1611AE2FB9}"/>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15875" y="-981995"/>
            <a:ext cx="7112251" cy="7112251"/>
          </a:xfrm>
          <a:prstGeom prst="rect">
            <a:avLst/>
          </a:prstGeom>
        </p:spPr>
      </p:pic>
      <p:sp>
        <p:nvSpPr>
          <p:cNvPr id="6" name="TextBox 5">
            <a:extLst>
              <a:ext uri="{FF2B5EF4-FFF2-40B4-BE49-F238E27FC236}">
                <a16:creationId xmlns:a16="http://schemas.microsoft.com/office/drawing/2014/main" id="{7A69054A-F569-B317-21E6-37B0885E83AB}"/>
              </a:ext>
            </a:extLst>
          </p:cNvPr>
          <p:cNvSpPr txBox="1"/>
          <p:nvPr/>
        </p:nvSpPr>
        <p:spPr>
          <a:xfrm>
            <a:off x="1534433" y="281636"/>
            <a:ext cx="6075135" cy="553549"/>
          </a:xfrm>
          <a:prstGeom prst="rect">
            <a:avLst/>
          </a:prstGeom>
          <a:noFill/>
        </p:spPr>
        <p:txBody>
          <a:bodyPr wrap="square" rtlCol="1">
            <a:spAutoFit/>
          </a:bodyPr>
          <a:lstStyle/>
          <a:p>
            <a:pPr algn="ctr"/>
            <a:r>
              <a:rPr lang="en-GB" sz="2997" b="1" dirty="0">
                <a:solidFill>
                  <a:srgbClr val="05A6CC"/>
                </a:solidFill>
              </a:rPr>
              <a:t>WASTEWATER TREATMENT</a:t>
            </a:r>
            <a:endParaRPr lang="he-IL" sz="2997" b="1" dirty="0">
              <a:solidFill>
                <a:srgbClr val="05A6CC"/>
              </a:solidFill>
            </a:endParaRPr>
          </a:p>
        </p:txBody>
      </p:sp>
      <p:sp>
        <p:nvSpPr>
          <p:cNvPr id="110" name="TextBox 109">
            <a:extLst>
              <a:ext uri="{FF2B5EF4-FFF2-40B4-BE49-F238E27FC236}">
                <a16:creationId xmlns:a16="http://schemas.microsoft.com/office/drawing/2014/main" id="{C96164B7-748D-409B-CF49-F9BB76DEA72A}"/>
              </a:ext>
            </a:extLst>
          </p:cNvPr>
          <p:cNvSpPr txBox="1"/>
          <p:nvPr/>
        </p:nvSpPr>
        <p:spPr>
          <a:xfrm>
            <a:off x="1405716" y="3872905"/>
            <a:ext cx="936325" cy="522964"/>
          </a:xfrm>
          <a:prstGeom prst="rect">
            <a:avLst/>
          </a:prstGeom>
          <a:noFill/>
        </p:spPr>
        <p:txBody>
          <a:bodyPr wrap="square" rtlCol="1">
            <a:spAutoFit/>
          </a:bodyPr>
          <a:lstStyle/>
          <a:p>
            <a:pPr algn="l" rtl="0"/>
            <a:r>
              <a:rPr lang="en-GB" sz="1399" b="1" dirty="0">
                <a:solidFill>
                  <a:schemeClr val="bg1"/>
                </a:solidFill>
              </a:rPr>
              <a:t>Tertiary</a:t>
            </a:r>
            <a:endParaRPr lang="he-IL" sz="1399" b="1" dirty="0">
              <a:solidFill>
                <a:schemeClr val="bg1"/>
              </a:solidFill>
            </a:endParaRPr>
          </a:p>
          <a:p>
            <a:r>
              <a:rPr lang="en-GB" sz="1399" b="1" dirty="0">
                <a:solidFill>
                  <a:schemeClr val="bg1"/>
                </a:solidFill>
              </a:rPr>
              <a:t>treatment</a:t>
            </a:r>
            <a:endParaRPr lang="he-IL" sz="1399" b="1" dirty="0">
              <a:solidFill>
                <a:schemeClr val="bg1"/>
              </a:solidFill>
            </a:endParaRPr>
          </a:p>
        </p:txBody>
      </p:sp>
      <p:sp>
        <p:nvSpPr>
          <p:cNvPr id="52" name="TextBox 51">
            <a:extLst>
              <a:ext uri="{FF2B5EF4-FFF2-40B4-BE49-F238E27FC236}">
                <a16:creationId xmlns:a16="http://schemas.microsoft.com/office/drawing/2014/main" id="{60F99491-B460-1E2B-D2E0-3357A5B0B972}"/>
              </a:ext>
            </a:extLst>
          </p:cNvPr>
          <p:cNvSpPr txBox="1"/>
          <p:nvPr/>
        </p:nvSpPr>
        <p:spPr>
          <a:xfrm>
            <a:off x="1015875" y="3738706"/>
            <a:ext cx="476412" cy="784189"/>
          </a:xfrm>
          <a:prstGeom prst="rect">
            <a:avLst/>
          </a:prstGeom>
          <a:noFill/>
        </p:spPr>
        <p:txBody>
          <a:bodyPr wrap="none" rtlCol="1">
            <a:spAutoFit/>
          </a:bodyPr>
          <a:lstStyle/>
          <a:p>
            <a:pPr algn="l"/>
            <a:r>
              <a:rPr lang="he-IL" sz="4496" b="1" dirty="0">
                <a:ln/>
                <a:solidFill>
                  <a:srgbClr val="FFFFFF"/>
                </a:solidFill>
                <a:latin typeface="Calibri"/>
                <a:ea typeface="Calibri"/>
                <a:cs typeface="Calibri"/>
                <a:sym typeface="Calibri"/>
                <a:rtl val="0"/>
              </a:rPr>
              <a:t>3</a:t>
            </a:r>
          </a:p>
        </p:txBody>
      </p:sp>
      <p:pic>
        <p:nvPicPr>
          <p:cNvPr id="56" name="Picture 55">
            <a:extLst>
              <a:ext uri="{FF2B5EF4-FFF2-40B4-BE49-F238E27FC236}">
                <a16:creationId xmlns:a16="http://schemas.microsoft.com/office/drawing/2014/main" id="{5F430DB0-DF27-66F7-8E76-13B1727123C4}"/>
              </a:ext>
            </a:extLst>
          </p:cNvPr>
          <p:cNvPicPr>
            <a:picLocks noChangeAspect="1"/>
          </p:cNvPicPr>
          <p:nvPr/>
        </p:nvPicPr>
        <p:blipFill>
          <a:blip r:embed="rId4"/>
          <a:stretch>
            <a:fillRect/>
          </a:stretch>
        </p:blipFill>
        <p:spPr>
          <a:xfrm>
            <a:off x="2429636" y="3850638"/>
            <a:ext cx="57098" cy="532907"/>
          </a:xfrm>
          <a:prstGeom prst="rect">
            <a:avLst/>
          </a:prstGeom>
        </p:spPr>
      </p:pic>
      <p:grpSp>
        <p:nvGrpSpPr>
          <p:cNvPr id="174" name="Group 173">
            <a:extLst>
              <a:ext uri="{FF2B5EF4-FFF2-40B4-BE49-F238E27FC236}">
                <a16:creationId xmlns:a16="http://schemas.microsoft.com/office/drawing/2014/main" id="{84FC217F-9472-200D-DD02-C72F812439D4}"/>
              </a:ext>
            </a:extLst>
          </p:cNvPr>
          <p:cNvGrpSpPr/>
          <p:nvPr/>
        </p:nvGrpSpPr>
        <p:grpSpPr>
          <a:xfrm>
            <a:off x="2623016" y="3843501"/>
            <a:ext cx="1819681" cy="532907"/>
            <a:chOff x="3030220" y="3844678"/>
            <a:chExt cx="1821366" cy="533400"/>
          </a:xfrm>
        </p:grpSpPr>
        <p:pic>
          <p:nvPicPr>
            <p:cNvPr id="81" name="Graphic 80">
              <a:extLst>
                <a:ext uri="{FF2B5EF4-FFF2-40B4-BE49-F238E27FC236}">
                  <a16:creationId xmlns:a16="http://schemas.microsoft.com/office/drawing/2014/main" id="{E0941238-E25F-B611-424D-B280955D2E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30220" y="3844678"/>
              <a:ext cx="1821366" cy="533400"/>
            </a:xfrm>
            <a:prstGeom prst="rect">
              <a:avLst/>
            </a:prstGeom>
          </p:spPr>
        </p:pic>
        <p:sp>
          <p:nvSpPr>
            <p:cNvPr id="123" name="TextBox 122">
              <a:extLst>
                <a:ext uri="{FF2B5EF4-FFF2-40B4-BE49-F238E27FC236}">
                  <a16:creationId xmlns:a16="http://schemas.microsoft.com/office/drawing/2014/main" id="{719DA7A3-EC24-90C5-0749-98EC13D4BF0E}"/>
                </a:ext>
              </a:extLst>
            </p:cNvPr>
            <p:cNvSpPr txBox="1"/>
            <p:nvPr/>
          </p:nvSpPr>
          <p:spPr>
            <a:xfrm>
              <a:off x="3166628" y="3957489"/>
              <a:ext cx="1554989" cy="307933"/>
            </a:xfrm>
            <a:prstGeom prst="rect">
              <a:avLst/>
            </a:prstGeom>
            <a:noFill/>
          </p:spPr>
          <p:txBody>
            <a:bodyPr wrap="square" rtlCol="1">
              <a:spAutoFit/>
            </a:bodyPr>
            <a:lstStyle/>
            <a:p>
              <a:pPr algn="ctr"/>
              <a:r>
                <a:rPr lang="en-GB" sz="1399" dirty="0">
                  <a:solidFill>
                    <a:srgbClr val="1FC5D4"/>
                  </a:solidFill>
                  <a:latin typeface="+mj-lt"/>
                </a:rPr>
                <a:t>Secondary effluent</a:t>
              </a:r>
              <a:endParaRPr lang="he-IL" sz="1399" dirty="0">
                <a:solidFill>
                  <a:srgbClr val="1FC5D4"/>
                </a:solidFill>
                <a:latin typeface="+mj-lt"/>
              </a:endParaRPr>
            </a:p>
          </p:txBody>
        </p:sp>
      </p:grpSp>
      <p:pic>
        <p:nvPicPr>
          <p:cNvPr id="85" name="Graphic 84">
            <a:extLst>
              <a:ext uri="{FF2B5EF4-FFF2-40B4-BE49-F238E27FC236}">
                <a16:creationId xmlns:a16="http://schemas.microsoft.com/office/drawing/2014/main" id="{456ED272-8AB0-385C-3CBC-A52F0AFF27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8914" y="4080797"/>
            <a:ext cx="57096" cy="99919"/>
          </a:xfrm>
          <a:prstGeom prst="rect">
            <a:avLst/>
          </a:prstGeom>
        </p:spPr>
      </p:pic>
      <p:grpSp>
        <p:nvGrpSpPr>
          <p:cNvPr id="177" name="Group 176">
            <a:extLst>
              <a:ext uri="{FF2B5EF4-FFF2-40B4-BE49-F238E27FC236}">
                <a16:creationId xmlns:a16="http://schemas.microsoft.com/office/drawing/2014/main" id="{2C45D4D2-FC20-B7F7-B4E6-566885EFCBB0}"/>
              </a:ext>
            </a:extLst>
          </p:cNvPr>
          <p:cNvGrpSpPr/>
          <p:nvPr/>
        </p:nvGrpSpPr>
        <p:grpSpPr>
          <a:xfrm>
            <a:off x="4767017" y="3843503"/>
            <a:ext cx="1819681" cy="1101092"/>
            <a:chOff x="5283442" y="3844678"/>
            <a:chExt cx="1821366" cy="1102111"/>
          </a:xfrm>
        </p:grpSpPr>
        <p:grpSp>
          <p:nvGrpSpPr>
            <p:cNvPr id="175" name="Group 174">
              <a:extLst>
                <a:ext uri="{FF2B5EF4-FFF2-40B4-BE49-F238E27FC236}">
                  <a16:creationId xmlns:a16="http://schemas.microsoft.com/office/drawing/2014/main" id="{AE750196-C2E1-9D8C-5E7B-D4B1FDFFEDD2}"/>
                </a:ext>
              </a:extLst>
            </p:cNvPr>
            <p:cNvGrpSpPr/>
            <p:nvPr/>
          </p:nvGrpSpPr>
          <p:grpSpPr>
            <a:xfrm>
              <a:off x="5283442" y="3844678"/>
              <a:ext cx="1821366" cy="533400"/>
              <a:chOff x="5283442" y="3844678"/>
              <a:chExt cx="1821366" cy="533400"/>
            </a:xfrm>
          </p:grpSpPr>
          <p:pic>
            <p:nvPicPr>
              <p:cNvPr id="86" name="Graphic 85">
                <a:extLst>
                  <a:ext uri="{FF2B5EF4-FFF2-40B4-BE49-F238E27FC236}">
                    <a16:creationId xmlns:a16="http://schemas.microsoft.com/office/drawing/2014/main" id="{6E1A149F-DFC6-2C2E-8EBF-A737D2F22A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3442" y="3844678"/>
                <a:ext cx="1821366" cy="533400"/>
              </a:xfrm>
              <a:prstGeom prst="rect">
                <a:avLst/>
              </a:prstGeom>
            </p:spPr>
          </p:pic>
          <p:sp>
            <p:nvSpPr>
              <p:cNvPr id="87" name="TextBox 86">
                <a:extLst>
                  <a:ext uri="{FF2B5EF4-FFF2-40B4-BE49-F238E27FC236}">
                    <a16:creationId xmlns:a16="http://schemas.microsoft.com/office/drawing/2014/main" id="{E5250722-EAA7-1F9A-E77D-866440F5ABDE}"/>
                  </a:ext>
                </a:extLst>
              </p:cNvPr>
              <p:cNvSpPr txBox="1"/>
              <p:nvPr/>
            </p:nvSpPr>
            <p:spPr>
              <a:xfrm>
                <a:off x="5419850" y="3957489"/>
                <a:ext cx="1554989" cy="307933"/>
              </a:xfrm>
              <a:prstGeom prst="rect">
                <a:avLst/>
              </a:prstGeom>
              <a:noFill/>
            </p:spPr>
            <p:txBody>
              <a:bodyPr wrap="square" rtlCol="1">
                <a:spAutoFit/>
              </a:bodyPr>
              <a:lstStyle/>
              <a:p>
                <a:pPr algn="ctr"/>
                <a:r>
                  <a:rPr lang="en-GB" sz="1399" dirty="0">
                    <a:solidFill>
                      <a:srgbClr val="1FC5D4"/>
                    </a:solidFill>
                    <a:latin typeface="+mj-lt"/>
                  </a:rPr>
                  <a:t>Disinfection</a:t>
                </a:r>
                <a:endParaRPr lang="he-IL" sz="1399" dirty="0">
                  <a:solidFill>
                    <a:srgbClr val="1FC5D4"/>
                  </a:solidFill>
                  <a:latin typeface="+mj-lt"/>
                </a:endParaRPr>
              </a:p>
            </p:txBody>
          </p:sp>
        </p:grpSp>
        <p:pic>
          <p:nvPicPr>
            <p:cNvPr id="90" name="Graphic 89">
              <a:extLst>
                <a:ext uri="{FF2B5EF4-FFF2-40B4-BE49-F238E27FC236}">
                  <a16:creationId xmlns:a16="http://schemas.microsoft.com/office/drawing/2014/main" id="{1E5FC1E5-BD13-1643-9DF6-14DA95C392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6165550" y="4502104"/>
              <a:ext cx="57149" cy="100011"/>
            </a:xfrm>
            <a:prstGeom prst="rect">
              <a:avLst/>
            </a:prstGeom>
          </p:spPr>
        </p:pic>
        <p:pic>
          <p:nvPicPr>
            <p:cNvPr id="92" name="Graphic 91">
              <a:extLst>
                <a:ext uri="{FF2B5EF4-FFF2-40B4-BE49-F238E27FC236}">
                  <a16:creationId xmlns:a16="http://schemas.microsoft.com/office/drawing/2014/main" id="{466415E6-7F78-6998-F76C-98E6E40D60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21653" y="4722632"/>
              <a:ext cx="1344942" cy="224157"/>
            </a:xfrm>
            <a:prstGeom prst="rect">
              <a:avLst/>
            </a:prstGeom>
          </p:spPr>
        </p:pic>
      </p:grpSp>
      <p:pic>
        <p:nvPicPr>
          <p:cNvPr id="93" name="Graphic 92">
            <a:extLst>
              <a:ext uri="{FF2B5EF4-FFF2-40B4-BE49-F238E27FC236}">
                <a16:creationId xmlns:a16="http://schemas.microsoft.com/office/drawing/2014/main" id="{652D1FDB-F702-BF1F-2912-8DE0D1E5DA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7706" y="4080797"/>
            <a:ext cx="57096" cy="99919"/>
          </a:xfrm>
          <a:prstGeom prst="rect">
            <a:avLst/>
          </a:prstGeom>
        </p:spPr>
      </p:pic>
      <p:grpSp>
        <p:nvGrpSpPr>
          <p:cNvPr id="176" name="Group 175">
            <a:extLst>
              <a:ext uri="{FF2B5EF4-FFF2-40B4-BE49-F238E27FC236}">
                <a16:creationId xmlns:a16="http://schemas.microsoft.com/office/drawing/2014/main" id="{CAFF9751-EC57-32A6-DB93-FBC8419257AB}"/>
              </a:ext>
            </a:extLst>
          </p:cNvPr>
          <p:cNvGrpSpPr/>
          <p:nvPr/>
        </p:nvGrpSpPr>
        <p:grpSpPr>
          <a:xfrm>
            <a:off x="6867674" y="3728700"/>
            <a:ext cx="1141319" cy="704198"/>
            <a:chOff x="7470870" y="3729767"/>
            <a:chExt cx="1142376" cy="704850"/>
          </a:xfrm>
        </p:grpSpPr>
        <p:sp>
          <p:nvSpPr>
            <p:cNvPr id="124" name="TextBox 123">
              <a:extLst>
                <a:ext uri="{FF2B5EF4-FFF2-40B4-BE49-F238E27FC236}">
                  <a16:creationId xmlns:a16="http://schemas.microsoft.com/office/drawing/2014/main" id="{0FC61F82-16B6-16A1-BB87-A3432DB3FBEE}"/>
                </a:ext>
              </a:extLst>
            </p:cNvPr>
            <p:cNvSpPr txBox="1"/>
            <p:nvPr/>
          </p:nvSpPr>
          <p:spPr>
            <a:xfrm>
              <a:off x="7470870" y="3856910"/>
              <a:ext cx="1142376" cy="523448"/>
            </a:xfrm>
            <a:prstGeom prst="rect">
              <a:avLst/>
            </a:prstGeom>
            <a:noFill/>
          </p:spPr>
          <p:txBody>
            <a:bodyPr wrap="square" rtlCol="1">
              <a:spAutoFit/>
            </a:bodyPr>
            <a:lstStyle/>
            <a:p>
              <a:pPr algn="ctr"/>
              <a:r>
                <a:rPr lang="en-GB" sz="1399" b="1" dirty="0">
                  <a:solidFill>
                    <a:schemeClr val="bg1"/>
                  </a:solidFill>
                </a:rPr>
                <a:t>Water that is safe for use</a:t>
              </a:r>
              <a:endParaRPr lang="he-IL" sz="1399" b="1" dirty="0">
                <a:solidFill>
                  <a:schemeClr val="bg1"/>
                </a:solidFill>
              </a:endParaRPr>
            </a:p>
          </p:txBody>
        </p:sp>
        <p:pic>
          <p:nvPicPr>
            <p:cNvPr id="96" name="Graphic 95">
              <a:extLst>
                <a:ext uri="{FF2B5EF4-FFF2-40B4-BE49-F238E27FC236}">
                  <a16:creationId xmlns:a16="http://schemas.microsoft.com/office/drawing/2014/main" id="{FB8B4059-ACB9-4981-799C-0218634992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96426" y="3729767"/>
              <a:ext cx="486987" cy="704850"/>
            </a:xfrm>
            <a:prstGeom prst="rect">
              <a:avLst/>
            </a:prstGeom>
          </p:spPr>
        </p:pic>
      </p:grpSp>
      <p:sp>
        <p:nvSpPr>
          <p:cNvPr id="67" name="Freeform: Shape 66">
            <a:extLst>
              <a:ext uri="{FF2B5EF4-FFF2-40B4-BE49-F238E27FC236}">
                <a16:creationId xmlns:a16="http://schemas.microsoft.com/office/drawing/2014/main" id="{395737DB-A9A0-E913-C264-C1900F682964}"/>
              </a:ext>
            </a:extLst>
          </p:cNvPr>
          <p:cNvSpPr/>
          <p:nvPr/>
        </p:nvSpPr>
        <p:spPr>
          <a:xfrm>
            <a:off x="4661042" y="1374867"/>
            <a:ext cx="52355" cy="86837"/>
          </a:xfrm>
          <a:custGeom>
            <a:avLst/>
            <a:gdLst>
              <a:gd name="connsiteX0" fmla="*/ 8882 w 52404"/>
              <a:gd name="connsiteY0" fmla="*/ 86918 h 86917"/>
              <a:gd name="connsiteX1" fmla="*/ 0 w 52404"/>
              <a:gd name="connsiteY1" fmla="*/ 77909 h 86917"/>
              <a:gd name="connsiteX2" fmla="*/ 34386 w 52404"/>
              <a:gd name="connsiteY2" fmla="*/ 43522 h 86917"/>
              <a:gd name="connsiteX3" fmla="*/ 0 w 52404"/>
              <a:gd name="connsiteY3" fmla="*/ 9009 h 86917"/>
              <a:gd name="connsiteX4" fmla="*/ 8882 w 52404"/>
              <a:gd name="connsiteY4" fmla="*/ 0 h 86917"/>
              <a:gd name="connsiteX5" fmla="*/ 52404 w 52404"/>
              <a:gd name="connsiteY5" fmla="*/ 43522 h 86917"/>
              <a:gd name="connsiteX6" fmla="*/ 8882 w 52404"/>
              <a:gd name="connsiteY6" fmla="*/ 86918 h 8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4" h="86917">
                <a:moveTo>
                  <a:pt x="8882" y="86918"/>
                </a:moveTo>
                <a:lnTo>
                  <a:pt x="0" y="77909"/>
                </a:lnTo>
                <a:lnTo>
                  <a:pt x="34386" y="43522"/>
                </a:lnTo>
                <a:lnTo>
                  <a:pt x="0" y="9009"/>
                </a:lnTo>
                <a:lnTo>
                  <a:pt x="8882" y="0"/>
                </a:lnTo>
                <a:lnTo>
                  <a:pt x="52404" y="43522"/>
                </a:lnTo>
                <a:lnTo>
                  <a:pt x="8882" y="86918"/>
                </a:lnTo>
                <a:close/>
              </a:path>
            </a:pathLst>
          </a:custGeom>
          <a:solidFill>
            <a:srgbClr val="C7C7C7"/>
          </a:solidFill>
          <a:ln w="12680" cap="flat">
            <a:noFill/>
            <a:prstDash val="solid"/>
            <a:miter/>
          </a:ln>
        </p:spPr>
        <p:txBody>
          <a:bodyPr rtlCol="1" anchor="ctr"/>
          <a:lstStyle/>
          <a:p>
            <a:endParaRPr lang="he-IL" sz="1799"/>
          </a:p>
        </p:txBody>
      </p:sp>
      <p:sp>
        <p:nvSpPr>
          <p:cNvPr id="54" name="TextBox 53">
            <a:extLst>
              <a:ext uri="{FF2B5EF4-FFF2-40B4-BE49-F238E27FC236}">
                <a16:creationId xmlns:a16="http://schemas.microsoft.com/office/drawing/2014/main" id="{49AA08A9-00A3-4303-E5D7-5F4D1208AD62}"/>
              </a:ext>
            </a:extLst>
          </p:cNvPr>
          <p:cNvSpPr txBox="1"/>
          <p:nvPr/>
        </p:nvSpPr>
        <p:spPr>
          <a:xfrm>
            <a:off x="2662769" y="1110810"/>
            <a:ext cx="393056" cy="584327"/>
          </a:xfrm>
          <a:prstGeom prst="rect">
            <a:avLst/>
          </a:prstGeom>
          <a:noFill/>
        </p:spPr>
        <p:txBody>
          <a:bodyPr wrap="none" rtlCol="1">
            <a:spAutoFit/>
          </a:bodyPr>
          <a:lstStyle/>
          <a:p>
            <a:pPr algn="l"/>
            <a:r>
              <a:rPr lang="he-IL" sz="3197" b="1" dirty="0">
                <a:ln/>
                <a:solidFill>
                  <a:srgbClr val="2384C7"/>
                </a:solidFill>
                <a:latin typeface="Calibri"/>
                <a:ea typeface="Calibri"/>
                <a:cs typeface="Calibri"/>
                <a:sym typeface="Calibri"/>
                <a:rtl val="0"/>
              </a:rPr>
              <a:t>1</a:t>
            </a:r>
          </a:p>
        </p:txBody>
      </p:sp>
      <p:sp>
        <p:nvSpPr>
          <p:cNvPr id="108" name="TextBox 107">
            <a:extLst>
              <a:ext uri="{FF2B5EF4-FFF2-40B4-BE49-F238E27FC236}">
                <a16:creationId xmlns:a16="http://schemas.microsoft.com/office/drawing/2014/main" id="{507AF15C-2E3B-C30D-DF66-5D706BDCCB5B}"/>
              </a:ext>
            </a:extLst>
          </p:cNvPr>
          <p:cNvSpPr txBox="1"/>
          <p:nvPr/>
        </p:nvSpPr>
        <p:spPr>
          <a:xfrm>
            <a:off x="2967771" y="1209953"/>
            <a:ext cx="726370" cy="399853"/>
          </a:xfrm>
          <a:prstGeom prst="rect">
            <a:avLst/>
          </a:prstGeom>
          <a:noFill/>
        </p:spPr>
        <p:txBody>
          <a:bodyPr wrap="square" rtlCol="1">
            <a:spAutoFit/>
          </a:bodyPr>
          <a:lstStyle/>
          <a:p>
            <a:r>
              <a:rPr lang="en-GB" sz="999" b="1" dirty="0">
                <a:solidFill>
                  <a:srgbClr val="2384C7"/>
                </a:solidFill>
              </a:rPr>
              <a:t>Primary treatment</a:t>
            </a:r>
            <a:endParaRPr lang="he-IL" sz="999" b="1" dirty="0">
              <a:solidFill>
                <a:srgbClr val="2384C7"/>
              </a:solidFill>
            </a:endParaRPr>
          </a:p>
        </p:txBody>
      </p:sp>
      <p:grpSp>
        <p:nvGrpSpPr>
          <p:cNvPr id="10" name="Group 9">
            <a:extLst>
              <a:ext uri="{FF2B5EF4-FFF2-40B4-BE49-F238E27FC236}">
                <a16:creationId xmlns:a16="http://schemas.microsoft.com/office/drawing/2014/main" id="{C632B070-F41B-0D14-E279-D29F03ACEF17}"/>
              </a:ext>
            </a:extLst>
          </p:cNvPr>
          <p:cNvGrpSpPr/>
          <p:nvPr/>
        </p:nvGrpSpPr>
        <p:grpSpPr>
          <a:xfrm>
            <a:off x="3905473" y="1198052"/>
            <a:ext cx="705728" cy="423538"/>
            <a:chOff x="452647" y="2187959"/>
            <a:chExt cx="706381" cy="423930"/>
          </a:xfrm>
        </p:grpSpPr>
        <p:sp>
          <p:nvSpPr>
            <p:cNvPr id="72" name="Freeform: Shape 71">
              <a:extLst>
                <a:ext uri="{FF2B5EF4-FFF2-40B4-BE49-F238E27FC236}">
                  <a16:creationId xmlns:a16="http://schemas.microsoft.com/office/drawing/2014/main" id="{9B597AD6-EF3E-C070-F889-03C24CEFDC3A}"/>
                </a:ext>
              </a:extLst>
            </p:cNvPr>
            <p:cNvSpPr/>
            <p:nvPr/>
          </p:nvSpPr>
          <p:spPr>
            <a:xfrm>
              <a:off x="661843" y="2187959"/>
              <a:ext cx="292601" cy="423930"/>
            </a:xfrm>
            <a:custGeom>
              <a:avLst/>
              <a:gdLst>
                <a:gd name="connsiteX0" fmla="*/ 0 w 292601"/>
                <a:gd name="connsiteY0" fmla="*/ 277629 h 423930"/>
                <a:gd name="connsiteX1" fmla="*/ 146301 w 292601"/>
                <a:gd name="connsiteY1" fmla="*/ 0 h 423930"/>
                <a:gd name="connsiteX2" fmla="*/ 292602 w 292601"/>
                <a:gd name="connsiteY2" fmla="*/ 277629 h 423930"/>
                <a:gd name="connsiteX3" fmla="*/ 146301 w 292601"/>
                <a:gd name="connsiteY3" fmla="*/ 423930 h 423930"/>
                <a:gd name="connsiteX4" fmla="*/ 0 w 292601"/>
                <a:gd name="connsiteY4" fmla="*/ 277629 h 423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1" h="423930">
                  <a:moveTo>
                    <a:pt x="0" y="277629"/>
                  </a:moveTo>
                  <a:cubicBezTo>
                    <a:pt x="0" y="196802"/>
                    <a:pt x="146301" y="0"/>
                    <a:pt x="146301" y="0"/>
                  </a:cubicBezTo>
                  <a:cubicBezTo>
                    <a:pt x="146301" y="0"/>
                    <a:pt x="292602" y="196802"/>
                    <a:pt x="292602" y="277629"/>
                  </a:cubicBezTo>
                  <a:cubicBezTo>
                    <a:pt x="292602" y="358456"/>
                    <a:pt x="227128" y="423930"/>
                    <a:pt x="146301" y="423930"/>
                  </a:cubicBezTo>
                  <a:cubicBezTo>
                    <a:pt x="65474" y="423930"/>
                    <a:pt x="0" y="358456"/>
                    <a:pt x="0" y="277629"/>
                  </a:cubicBezTo>
                  <a:close/>
                </a:path>
              </a:pathLst>
            </a:custGeom>
            <a:solidFill>
              <a:srgbClr val="C7C7C7">
                <a:alpha val="50000"/>
              </a:srgbClr>
            </a:solidFill>
            <a:ln w="12680" cap="flat">
              <a:noFill/>
              <a:prstDash val="solid"/>
              <a:miter/>
            </a:ln>
          </p:spPr>
          <p:txBody>
            <a:bodyPr rtlCol="1" anchor="ctr"/>
            <a:lstStyle/>
            <a:p>
              <a:endParaRPr lang="he-IL" sz="1799"/>
            </a:p>
          </p:txBody>
        </p:sp>
        <p:sp>
          <p:nvSpPr>
            <p:cNvPr id="111" name="TextBox 110">
              <a:extLst>
                <a:ext uri="{FF2B5EF4-FFF2-40B4-BE49-F238E27FC236}">
                  <a16:creationId xmlns:a16="http://schemas.microsoft.com/office/drawing/2014/main" id="{7ECCE580-148F-A860-9732-AD8228190E05}"/>
                </a:ext>
              </a:extLst>
            </p:cNvPr>
            <p:cNvSpPr txBox="1"/>
            <p:nvPr/>
          </p:nvSpPr>
          <p:spPr>
            <a:xfrm>
              <a:off x="452647" y="2286127"/>
              <a:ext cx="706381" cy="215643"/>
            </a:xfrm>
            <a:prstGeom prst="rect">
              <a:avLst/>
            </a:prstGeom>
            <a:noFill/>
          </p:spPr>
          <p:txBody>
            <a:bodyPr wrap="square" rtlCol="1">
              <a:spAutoFit/>
            </a:bodyPr>
            <a:lstStyle/>
            <a:p>
              <a:pPr algn="ctr"/>
              <a:r>
                <a:rPr lang="en-GB" sz="800" dirty="0">
                  <a:solidFill>
                    <a:schemeClr val="tx1">
                      <a:lumMod val="95000"/>
                      <a:lumOff val="5000"/>
                    </a:schemeClr>
                  </a:solidFill>
                  <a:latin typeface="+mj-lt"/>
                </a:rPr>
                <a:t>Wastewater</a:t>
              </a:r>
              <a:endParaRPr lang="he-IL" sz="800" dirty="0">
                <a:solidFill>
                  <a:schemeClr val="tx1">
                    <a:lumMod val="95000"/>
                    <a:lumOff val="5000"/>
                  </a:schemeClr>
                </a:solidFill>
                <a:latin typeface="+mj-lt"/>
              </a:endParaRPr>
            </a:p>
          </p:txBody>
        </p:sp>
      </p:grpSp>
      <p:grpSp>
        <p:nvGrpSpPr>
          <p:cNvPr id="11" name="Group 10">
            <a:extLst>
              <a:ext uri="{FF2B5EF4-FFF2-40B4-BE49-F238E27FC236}">
                <a16:creationId xmlns:a16="http://schemas.microsoft.com/office/drawing/2014/main" id="{3B00CC20-3165-2162-7ED5-CA08CD902342}"/>
              </a:ext>
            </a:extLst>
          </p:cNvPr>
          <p:cNvGrpSpPr/>
          <p:nvPr/>
        </p:nvGrpSpPr>
        <p:grpSpPr>
          <a:xfrm>
            <a:off x="4817096" y="1238555"/>
            <a:ext cx="705728" cy="342532"/>
            <a:chOff x="1217545" y="2228436"/>
            <a:chExt cx="706381" cy="342849"/>
          </a:xfrm>
        </p:grpSpPr>
        <p:sp>
          <p:nvSpPr>
            <p:cNvPr id="70" name="Freeform: Shape 69">
              <a:extLst>
                <a:ext uri="{FF2B5EF4-FFF2-40B4-BE49-F238E27FC236}">
                  <a16:creationId xmlns:a16="http://schemas.microsoft.com/office/drawing/2014/main" id="{81AEF30B-FCFE-F930-10E1-0703D00D5967}"/>
                </a:ext>
              </a:extLst>
            </p:cNvPr>
            <p:cNvSpPr/>
            <p:nvPr/>
          </p:nvSpPr>
          <p:spPr>
            <a:xfrm>
              <a:off x="1247047" y="2228436"/>
              <a:ext cx="647378" cy="342849"/>
            </a:xfrm>
            <a:custGeom>
              <a:avLst/>
              <a:gdLst>
                <a:gd name="connsiteX0" fmla="*/ 475954 w 647378"/>
                <a:gd name="connsiteY0" fmla="*/ 0 h 342849"/>
                <a:gd name="connsiteX1" fmla="*/ 647379 w 647378"/>
                <a:gd name="connsiteY1" fmla="*/ 171425 h 342849"/>
                <a:gd name="connsiteX2" fmla="*/ 647379 w 647378"/>
                <a:gd name="connsiteY2" fmla="*/ 171425 h 342849"/>
                <a:gd name="connsiteX3" fmla="*/ 475954 w 647378"/>
                <a:gd name="connsiteY3" fmla="*/ 342849 h 342849"/>
                <a:gd name="connsiteX4" fmla="*/ 171425 w 647378"/>
                <a:gd name="connsiteY4" fmla="*/ 342849 h 342849"/>
                <a:gd name="connsiteX5" fmla="*/ 0 w 647378"/>
                <a:gd name="connsiteY5" fmla="*/ 171425 h 342849"/>
                <a:gd name="connsiteX6" fmla="*/ 0 w 647378"/>
                <a:gd name="connsiteY6" fmla="*/ 171425 h 342849"/>
                <a:gd name="connsiteX7" fmla="*/ 171425 w 647378"/>
                <a:gd name="connsiteY7" fmla="*/ 0 h 34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378" h="342849">
                  <a:moveTo>
                    <a:pt x="475954" y="0"/>
                  </a:moveTo>
                  <a:cubicBezTo>
                    <a:pt x="570629" y="0"/>
                    <a:pt x="647379" y="76749"/>
                    <a:pt x="647379" y="171425"/>
                  </a:cubicBezTo>
                  <a:lnTo>
                    <a:pt x="647379" y="171425"/>
                  </a:lnTo>
                  <a:cubicBezTo>
                    <a:pt x="647379" y="266100"/>
                    <a:pt x="570629" y="342849"/>
                    <a:pt x="475954" y="342849"/>
                  </a:cubicBezTo>
                  <a:lnTo>
                    <a:pt x="171425" y="342849"/>
                  </a:lnTo>
                  <a:cubicBezTo>
                    <a:pt x="76749" y="342849"/>
                    <a:pt x="0" y="266100"/>
                    <a:pt x="0" y="171425"/>
                  </a:cubicBezTo>
                  <a:lnTo>
                    <a:pt x="0" y="171425"/>
                  </a:lnTo>
                  <a:cubicBezTo>
                    <a:pt x="0" y="76749"/>
                    <a:pt x="76749" y="0"/>
                    <a:pt x="171425" y="0"/>
                  </a:cubicBezTo>
                  <a:close/>
                </a:path>
              </a:pathLst>
            </a:custGeom>
            <a:solidFill>
              <a:srgbClr val="2384C7"/>
            </a:solidFill>
            <a:ln w="12680" cap="flat">
              <a:noFill/>
              <a:prstDash val="solid"/>
              <a:miter/>
            </a:ln>
          </p:spPr>
          <p:txBody>
            <a:bodyPr rtlCol="1" anchor="ctr"/>
            <a:lstStyle/>
            <a:p>
              <a:endParaRPr lang="he-IL" sz="1799" dirty="0"/>
            </a:p>
          </p:txBody>
        </p:sp>
        <p:sp>
          <p:nvSpPr>
            <p:cNvPr id="116" name="TextBox 115">
              <a:extLst>
                <a:ext uri="{FF2B5EF4-FFF2-40B4-BE49-F238E27FC236}">
                  <a16:creationId xmlns:a16="http://schemas.microsoft.com/office/drawing/2014/main" id="{F4142FA7-8723-DB2A-B9B4-68853988BD74}"/>
                </a:ext>
              </a:extLst>
            </p:cNvPr>
            <p:cNvSpPr txBox="1"/>
            <p:nvPr/>
          </p:nvSpPr>
          <p:spPr>
            <a:xfrm>
              <a:off x="1217545" y="2295300"/>
              <a:ext cx="706381" cy="215643"/>
            </a:xfrm>
            <a:prstGeom prst="rect">
              <a:avLst/>
            </a:prstGeom>
            <a:noFill/>
          </p:spPr>
          <p:txBody>
            <a:bodyPr wrap="square" rtlCol="1">
              <a:spAutoFit/>
            </a:bodyPr>
            <a:lstStyle/>
            <a:p>
              <a:pPr algn="ctr"/>
              <a:r>
                <a:rPr lang="en-GB" sz="800" dirty="0">
                  <a:solidFill>
                    <a:schemeClr val="bg1"/>
                  </a:solidFill>
                  <a:latin typeface="+mj-lt"/>
                </a:rPr>
                <a:t>Grit removal</a:t>
              </a:r>
              <a:endParaRPr lang="he-IL" sz="800" dirty="0">
                <a:solidFill>
                  <a:schemeClr val="bg1"/>
                </a:solidFill>
                <a:latin typeface="+mj-lt"/>
              </a:endParaRPr>
            </a:p>
          </p:txBody>
        </p:sp>
      </p:grpSp>
      <p:grpSp>
        <p:nvGrpSpPr>
          <p:cNvPr id="31" name="Group 30">
            <a:extLst>
              <a:ext uri="{FF2B5EF4-FFF2-40B4-BE49-F238E27FC236}">
                <a16:creationId xmlns:a16="http://schemas.microsoft.com/office/drawing/2014/main" id="{63E1F54E-84C4-D520-14AC-CAAAB426A7B7}"/>
              </a:ext>
            </a:extLst>
          </p:cNvPr>
          <p:cNvGrpSpPr/>
          <p:nvPr/>
        </p:nvGrpSpPr>
        <p:grpSpPr>
          <a:xfrm>
            <a:off x="5767311" y="1238558"/>
            <a:ext cx="713918" cy="673890"/>
            <a:chOff x="2055427" y="2219117"/>
            <a:chExt cx="714579" cy="674513"/>
          </a:xfrm>
        </p:grpSpPr>
        <p:sp>
          <p:nvSpPr>
            <p:cNvPr id="69" name="Freeform: Shape 68">
              <a:extLst>
                <a:ext uri="{FF2B5EF4-FFF2-40B4-BE49-F238E27FC236}">
                  <a16:creationId xmlns:a16="http://schemas.microsoft.com/office/drawing/2014/main" id="{B618D45B-E09A-6DDC-B2C1-7A96297F1ABE}"/>
                </a:ext>
              </a:extLst>
            </p:cNvPr>
            <p:cNvSpPr/>
            <p:nvPr/>
          </p:nvSpPr>
          <p:spPr>
            <a:xfrm>
              <a:off x="2371014" y="2638028"/>
              <a:ext cx="86791" cy="52404"/>
            </a:xfrm>
            <a:custGeom>
              <a:avLst/>
              <a:gdLst>
                <a:gd name="connsiteX0" fmla="*/ 0 w 86791"/>
                <a:gd name="connsiteY0" fmla="*/ 9009 h 52404"/>
                <a:gd name="connsiteX1" fmla="*/ 9009 w 86791"/>
                <a:gd name="connsiteY1" fmla="*/ 0 h 52404"/>
                <a:gd name="connsiteX2" fmla="*/ 43396 w 86791"/>
                <a:gd name="connsiteY2" fmla="*/ 34513 h 52404"/>
                <a:gd name="connsiteX3" fmla="*/ 77909 w 86791"/>
                <a:gd name="connsiteY3" fmla="*/ 0 h 52404"/>
                <a:gd name="connsiteX4" fmla="*/ 86791 w 86791"/>
                <a:gd name="connsiteY4" fmla="*/ 9009 h 52404"/>
                <a:gd name="connsiteX5" fmla="*/ 43396 w 86791"/>
                <a:gd name="connsiteY5" fmla="*/ 52404 h 52404"/>
                <a:gd name="connsiteX6" fmla="*/ 0 w 86791"/>
                <a:gd name="connsiteY6" fmla="*/ 9009 h 5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1" h="52404">
                  <a:moveTo>
                    <a:pt x="0" y="9009"/>
                  </a:moveTo>
                  <a:lnTo>
                    <a:pt x="9009" y="0"/>
                  </a:lnTo>
                  <a:lnTo>
                    <a:pt x="43396" y="34513"/>
                  </a:lnTo>
                  <a:lnTo>
                    <a:pt x="77909" y="0"/>
                  </a:lnTo>
                  <a:lnTo>
                    <a:pt x="86791" y="9009"/>
                  </a:lnTo>
                  <a:lnTo>
                    <a:pt x="43396" y="52404"/>
                  </a:lnTo>
                  <a:lnTo>
                    <a:pt x="0" y="9009"/>
                  </a:lnTo>
                  <a:close/>
                </a:path>
              </a:pathLst>
            </a:custGeom>
            <a:solidFill>
              <a:srgbClr val="C7C7C7"/>
            </a:solidFill>
            <a:ln w="12680" cap="flat">
              <a:noFill/>
              <a:prstDash val="solid"/>
              <a:miter/>
            </a:ln>
          </p:spPr>
          <p:txBody>
            <a:bodyPr rtlCol="1" anchor="ctr"/>
            <a:lstStyle/>
            <a:p>
              <a:endParaRPr lang="he-IL" sz="1799"/>
            </a:p>
          </p:txBody>
        </p:sp>
        <p:sp>
          <p:nvSpPr>
            <p:cNvPr id="112" name="TextBox 111">
              <a:extLst>
                <a:ext uri="{FF2B5EF4-FFF2-40B4-BE49-F238E27FC236}">
                  <a16:creationId xmlns:a16="http://schemas.microsoft.com/office/drawing/2014/main" id="{02A95CD1-EDE3-7CC2-E59F-774DCA503603}"/>
                </a:ext>
              </a:extLst>
            </p:cNvPr>
            <p:cNvSpPr txBox="1"/>
            <p:nvPr/>
          </p:nvSpPr>
          <p:spPr>
            <a:xfrm>
              <a:off x="2063625" y="2677987"/>
              <a:ext cx="706381" cy="215643"/>
            </a:xfrm>
            <a:prstGeom prst="rect">
              <a:avLst/>
            </a:prstGeom>
            <a:noFill/>
          </p:spPr>
          <p:txBody>
            <a:bodyPr wrap="square" rtlCol="1">
              <a:spAutoFit/>
            </a:bodyPr>
            <a:lstStyle/>
            <a:p>
              <a:pPr algn="ctr"/>
              <a:r>
                <a:rPr lang="en-GB" sz="800" dirty="0">
                  <a:solidFill>
                    <a:schemeClr val="tx1">
                      <a:lumMod val="95000"/>
                      <a:lumOff val="5000"/>
                    </a:schemeClr>
                  </a:solidFill>
                  <a:latin typeface="+mj-lt"/>
                </a:rPr>
                <a:t>Sludge</a:t>
              </a:r>
              <a:endParaRPr lang="he-IL" sz="800" dirty="0">
                <a:solidFill>
                  <a:schemeClr val="tx1">
                    <a:lumMod val="95000"/>
                    <a:lumOff val="5000"/>
                  </a:schemeClr>
                </a:solidFill>
                <a:latin typeface="+mj-lt"/>
              </a:endParaRPr>
            </a:p>
          </p:txBody>
        </p:sp>
        <p:grpSp>
          <p:nvGrpSpPr>
            <p:cNvPr id="12" name="Group 11">
              <a:extLst>
                <a:ext uri="{FF2B5EF4-FFF2-40B4-BE49-F238E27FC236}">
                  <a16:creationId xmlns:a16="http://schemas.microsoft.com/office/drawing/2014/main" id="{359CB11A-62FF-F157-B614-8D17431B0C93}"/>
                </a:ext>
              </a:extLst>
            </p:cNvPr>
            <p:cNvGrpSpPr/>
            <p:nvPr/>
          </p:nvGrpSpPr>
          <p:grpSpPr>
            <a:xfrm>
              <a:off x="2055427" y="2219117"/>
              <a:ext cx="706381" cy="352168"/>
              <a:chOff x="2055427" y="2219117"/>
              <a:chExt cx="706381" cy="352168"/>
            </a:xfrm>
          </p:grpSpPr>
          <p:sp>
            <p:nvSpPr>
              <p:cNvPr id="71" name="Freeform: Shape 70">
                <a:extLst>
                  <a:ext uri="{FF2B5EF4-FFF2-40B4-BE49-F238E27FC236}">
                    <a16:creationId xmlns:a16="http://schemas.microsoft.com/office/drawing/2014/main" id="{84E30106-7E9D-0381-D7C7-DD4DD06806A4}"/>
                  </a:ext>
                </a:extLst>
              </p:cNvPr>
              <p:cNvSpPr/>
              <p:nvPr/>
            </p:nvSpPr>
            <p:spPr>
              <a:xfrm>
                <a:off x="2090720" y="2228436"/>
                <a:ext cx="647378" cy="342849"/>
              </a:xfrm>
              <a:custGeom>
                <a:avLst/>
                <a:gdLst>
                  <a:gd name="connsiteX0" fmla="*/ 475954 w 647378"/>
                  <a:gd name="connsiteY0" fmla="*/ 0 h 342849"/>
                  <a:gd name="connsiteX1" fmla="*/ 647379 w 647378"/>
                  <a:gd name="connsiteY1" fmla="*/ 171425 h 342849"/>
                  <a:gd name="connsiteX2" fmla="*/ 647379 w 647378"/>
                  <a:gd name="connsiteY2" fmla="*/ 171425 h 342849"/>
                  <a:gd name="connsiteX3" fmla="*/ 475954 w 647378"/>
                  <a:gd name="connsiteY3" fmla="*/ 342849 h 342849"/>
                  <a:gd name="connsiteX4" fmla="*/ 171425 w 647378"/>
                  <a:gd name="connsiteY4" fmla="*/ 342849 h 342849"/>
                  <a:gd name="connsiteX5" fmla="*/ 0 w 647378"/>
                  <a:gd name="connsiteY5" fmla="*/ 171425 h 342849"/>
                  <a:gd name="connsiteX6" fmla="*/ 0 w 647378"/>
                  <a:gd name="connsiteY6" fmla="*/ 171425 h 342849"/>
                  <a:gd name="connsiteX7" fmla="*/ 171425 w 647378"/>
                  <a:gd name="connsiteY7" fmla="*/ 0 h 34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378" h="342849">
                    <a:moveTo>
                      <a:pt x="475954" y="0"/>
                    </a:moveTo>
                    <a:cubicBezTo>
                      <a:pt x="570629" y="0"/>
                      <a:pt x="647379" y="76749"/>
                      <a:pt x="647379" y="171425"/>
                    </a:cubicBezTo>
                    <a:lnTo>
                      <a:pt x="647379" y="171425"/>
                    </a:lnTo>
                    <a:cubicBezTo>
                      <a:pt x="647379" y="266100"/>
                      <a:pt x="570629" y="342849"/>
                      <a:pt x="475954" y="342849"/>
                    </a:cubicBezTo>
                    <a:lnTo>
                      <a:pt x="171425" y="342849"/>
                    </a:lnTo>
                    <a:cubicBezTo>
                      <a:pt x="76750" y="342849"/>
                      <a:pt x="0" y="266100"/>
                      <a:pt x="0" y="171425"/>
                    </a:cubicBezTo>
                    <a:lnTo>
                      <a:pt x="0" y="171425"/>
                    </a:lnTo>
                    <a:cubicBezTo>
                      <a:pt x="0" y="76749"/>
                      <a:pt x="76749" y="0"/>
                      <a:pt x="171425" y="0"/>
                    </a:cubicBezTo>
                    <a:close/>
                  </a:path>
                </a:pathLst>
              </a:custGeom>
              <a:solidFill>
                <a:srgbClr val="2384C7"/>
              </a:solidFill>
              <a:ln w="12680" cap="flat">
                <a:noFill/>
                <a:prstDash val="solid"/>
                <a:miter/>
              </a:ln>
            </p:spPr>
            <p:txBody>
              <a:bodyPr rtlCol="1" anchor="ctr"/>
              <a:lstStyle/>
              <a:p>
                <a:endParaRPr lang="he-IL" sz="1799"/>
              </a:p>
            </p:txBody>
          </p:sp>
          <p:sp>
            <p:nvSpPr>
              <p:cNvPr id="117" name="TextBox 116">
                <a:extLst>
                  <a:ext uri="{FF2B5EF4-FFF2-40B4-BE49-F238E27FC236}">
                    <a16:creationId xmlns:a16="http://schemas.microsoft.com/office/drawing/2014/main" id="{D591CCED-0376-6348-E212-AB77CE88219B}"/>
                  </a:ext>
                </a:extLst>
              </p:cNvPr>
              <p:cNvSpPr txBox="1"/>
              <p:nvPr/>
            </p:nvSpPr>
            <p:spPr>
              <a:xfrm>
                <a:off x="2055427" y="2219117"/>
                <a:ext cx="706381" cy="338867"/>
              </a:xfrm>
              <a:prstGeom prst="rect">
                <a:avLst/>
              </a:prstGeom>
              <a:noFill/>
            </p:spPr>
            <p:txBody>
              <a:bodyPr wrap="square" rtlCol="1">
                <a:spAutoFit/>
              </a:bodyPr>
              <a:lstStyle/>
              <a:p>
                <a:pPr algn="ctr"/>
                <a:r>
                  <a:rPr lang="en-GB" sz="800" dirty="0">
                    <a:solidFill>
                      <a:schemeClr val="bg1"/>
                    </a:solidFill>
                    <a:latin typeface="+mj-lt"/>
                  </a:rPr>
                  <a:t>Primary clarification</a:t>
                </a:r>
                <a:endParaRPr lang="he-IL" sz="800" dirty="0">
                  <a:solidFill>
                    <a:schemeClr val="bg1"/>
                  </a:solidFill>
                  <a:latin typeface="+mj-lt"/>
                </a:endParaRPr>
              </a:p>
            </p:txBody>
          </p:sp>
        </p:grpSp>
      </p:grpSp>
      <p:sp>
        <p:nvSpPr>
          <p:cNvPr id="100" name="Graphic 98">
            <a:extLst>
              <a:ext uri="{FF2B5EF4-FFF2-40B4-BE49-F238E27FC236}">
                <a16:creationId xmlns:a16="http://schemas.microsoft.com/office/drawing/2014/main" id="{792E7A72-A210-1A59-E107-DA86B92BD57D}"/>
              </a:ext>
            </a:extLst>
          </p:cNvPr>
          <p:cNvSpPr/>
          <p:nvPr/>
        </p:nvSpPr>
        <p:spPr>
          <a:xfrm rot="5400000">
            <a:off x="3577173" y="1381362"/>
            <a:ext cx="399563" cy="57098"/>
          </a:xfrm>
          <a:custGeom>
            <a:avLst/>
            <a:gdLst>
              <a:gd name="connsiteX0" fmla="*/ 0 w 514849"/>
              <a:gd name="connsiteY0" fmla="*/ 0 h 49779"/>
              <a:gd name="connsiteX1" fmla="*/ 514850 w 514849"/>
              <a:gd name="connsiteY1" fmla="*/ 0 h 49779"/>
              <a:gd name="connsiteX2" fmla="*/ 514850 w 514849"/>
              <a:gd name="connsiteY2" fmla="*/ 49780 h 49779"/>
              <a:gd name="connsiteX3" fmla="*/ 0 w 514849"/>
              <a:gd name="connsiteY3" fmla="*/ 49780 h 49779"/>
            </a:gdLst>
            <a:ahLst/>
            <a:cxnLst>
              <a:cxn ang="0">
                <a:pos x="connsiteX0" y="connsiteY0"/>
              </a:cxn>
              <a:cxn ang="0">
                <a:pos x="connsiteX1" y="connsiteY1"/>
              </a:cxn>
              <a:cxn ang="0">
                <a:pos x="connsiteX2" y="connsiteY2"/>
              </a:cxn>
              <a:cxn ang="0">
                <a:pos x="connsiteX3" y="connsiteY3"/>
              </a:cxn>
            </a:cxnLst>
            <a:rect l="l" t="t" r="r" b="b"/>
            <a:pathLst>
              <a:path w="514849" h="49779">
                <a:moveTo>
                  <a:pt x="0" y="0"/>
                </a:moveTo>
                <a:lnTo>
                  <a:pt x="514850" y="0"/>
                </a:lnTo>
                <a:lnTo>
                  <a:pt x="514850" y="49780"/>
                </a:lnTo>
                <a:lnTo>
                  <a:pt x="0" y="49780"/>
                </a:lnTo>
                <a:close/>
              </a:path>
            </a:pathLst>
          </a:custGeom>
          <a:solidFill>
            <a:srgbClr val="2384C7"/>
          </a:solidFill>
          <a:ln w="11906" cap="flat">
            <a:noFill/>
            <a:prstDash val="solid"/>
            <a:miter/>
          </a:ln>
        </p:spPr>
        <p:txBody>
          <a:bodyPr rtlCol="1" anchor="ctr"/>
          <a:lstStyle/>
          <a:p>
            <a:endParaRPr lang="he-IL" sz="1799">
              <a:solidFill>
                <a:srgbClr val="2384C7"/>
              </a:solidFill>
            </a:endParaRPr>
          </a:p>
        </p:txBody>
      </p:sp>
      <p:sp>
        <p:nvSpPr>
          <p:cNvPr id="102" name="Freeform: Shape 101">
            <a:extLst>
              <a:ext uri="{FF2B5EF4-FFF2-40B4-BE49-F238E27FC236}">
                <a16:creationId xmlns:a16="http://schemas.microsoft.com/office/drawing/2014/main" id="{4267B8DC-0E9B-0BF6-F0E1-24D861481B34}"/>
              </a:ext>
            </a:extLst>
          </p:cNvPr>
          <p:cNvSpPr/>
          <p:nvPr/>
        </p:nvSpPr>
        <p:spPr>
          <a:xfrm>
            <a:off x="5622847" y="1374867"/>
            <a:ext cx="52355" cy="86837"/>
          </a:xfrm>
          <a:custGeom>
            <a:avLst/>
            <a:gdLst>
              <a:gd name="connsiteX0" fmla="*/ 8882 w 52404"/>
              <a:gd name="connsiteY0" fmla="*/ 86918 h 86917"/>
              <a:gd name="connsiteX1" fmla="*/ 0 w 52404"/>
              <a:gd name="connsiteY1" fmla="*/ 77909 h 86917"/>
              <a:gd name="connsiteX2" fmla="*/ 34386 w 52404"/>
              <a:gd name="connsiteY2" fmla="*/ 43522 h 86917"/>
              <a:gd name="connsiteX3" fmla="*/ 0 w 52404"/>
              <a:gd name="connsiteY3" fmla="*/ 9009 h 86917"/>
              <a:gd name="connsiteX4" fmla="*/ 8882 w 52404"/>
              <a:gd name="connsiteY4" fmla="*/ 0 h 86917"/>
              <a:gd name="connsiteX5" fmla="*/ 52404 w 52404"/>
              <a:gd name="connsiteY5" fmla="*/ 43522 h 86917"/>
              <a:gd name="connsiteX6" fmla="*/ 8882 w 52404"/>
              <a:gd name="connsiteY6" fmla="*/ 86918 h 8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4" h="86917">
                <a:moveTo>
                  <a:pt x="8882" y="86918"/>
                </a:moveTo>
                <a:lnTo>
                  <a:pt x="0" y="77909"/>
                </a:lnTo>
                <a:lnTo>
                  <a:pt x="34386" y="43522"/>
                </a:lnTo>
                <a:lnTo>
                  <a:pt x="0" y="9009"/>
                </a:lnTo>
                <a:lnTo>
                  <a:pt x="8882" y="0"/>
                </a:lnTo>
                <a:lnTo>
                  <a:pt x="52404" y="43522"/>
                </a:lnTo>
                <a:lnTo>
                  <a:pt x="8882" y="86918"/>
                </a:lnTo>
                <a:close/>
              </a:path>
            </a:pathLst>
          </a:custGeom>
          <a:solidFill>
            <a:srgbClr val="C7C7C7"/>
          </a:solidFill>
          <a:ln w="12680" cap="flat">
            <a:noFill/>
            <a:prstDash val="solid"/>
            <a:miter/>
          </a:ln>
        </p:spPr>
        <p:txBody>
          <a:bodyPr rtlCol="1" anchor="ctr"/>
          <a:lstStyle/>
          <a:p>
            <a:endParaRPr lang="he-IL" sz="1799"/>
          </a:p>
        </p:txBody>
      </p:sp>
      <p:sp>
        <p:nvSpPr>
          <p:cNvPr id="106" name="TextBox 105">
            <a:extLst>
              <a:ext uri="{FF2B5EF4-FFF2-40B4-BE49-F238E27FC236}">
                <a16:creationId xmlns:a16="http://schemas.microsoft.com/office/drawing/2014/main" id="{DD8784AD-9393-8681-5F04-F611D3609D81}"/>
              </a:ext>
            </a:extLst>
          </p:cNvPr>
          <p:cNvSpPr txBox="1"/>
          <p:nvPr/>
        </p:nvSpPr>
        <p:spPr>
          <a:xfrm>
            <a:off x="2662769" y="2380701"/>
            <a:ext cx="393056" cy="584327"/>
          </a:xfrm>
          <a:prstGeom prst="rect">
            <a:avLst/>
          </a:prstGeom>
          <a:noFill/>
        </p:spPr>
        <p:txBody>
          <a:bodyPr wrap="none" rtlCol="1">
            <a:spAutoFit/>
          </a:bodyPr>
          <a:lstStyle/>
          <a:p>
            <a:pPr algn="l"/>
            <a:r>
              <a:rPr lang="he-IL" sz="3197" b="1" dirty="0">
                <a:ln/>
                <a:solidFill>
                  <a:srgbClr val="05A6CC"/>
                </a:solidFill>
                <a:latin typeface="Calibri"/>
                <a:ea typeface="Calibri"/>
                <a:cs typeface="Calibri"/>
                <a:sym typeface="Calibri"/>
                <a:rtl val="0"/>
              </a:rPr>
              <a:t>2</a:t>
            </a:r>
          </a:p>
        </p:txBody>
      </p:sp>
      <p:sp>
        <p:nvSpPr>
          <p:cNvPr id="64" name="Freeform: Shape 63">
            <a:extLst>
              <a:ext uri="{FF2B5EF4-FFF2-40B4-BE49-F238E27FC236}">
                <a16:creationId xmlns:a16="http://schemas.microsoft.com/office/drawing/2014/main" id="{EEE676EC-5824-35CB-B1E1-92E23A0C52E0}"/>
              </a:ext>
            </a:extLst>
          </p:cNvPr>
          <p:cNvSpPr/>
          <p:nvPr/>
        </p:nvSpPr>
        <p:spPr>
          <a:xfrm>
            <a:off x="4696165" y="2640887"/>
            <a:ext cx="52355" cy="86837"/>
          </a:xfrm>
          <a:custGeom>
            <a:avLst/>
            <a:gdLst>
              <a:gd name="connsiteX0" fmla="*/ 9009 w 52404"/>
              <a:gd name="connsiteY0" fmla="*/ 86918 h 86917"/>
              <a:gd name="connsiteX1" fmla="*/ 0 w 52404"/>
              <a:gd name="connsiteY1" fmla="*/ 77909 h 86917"/>
              <a:gd name="connsiteX2" fmla="*/ 34386 w 52404"/>
              <a:gd name="connsiteY2" fmla="*/ 43522 h 86917"/>
              <a:gd name="connsiteX3" fmla="*/ 0 w 52404"/>
              <a:gd name="connsiteY3" fmla="*/ 9009 h 86917"/>
              <a:gd name="connsiteX4" fmla="*/ 8882 w 52404"/>
              <a:gd name="connsiteY4" fmla="*/ 0 h 86917"/>
              <a:gd name="connsiteX5" fmla="*/ 52404 w 52404"/>
              <a:gd name="connsiteY5" fmla="*/ 43522 h 86917"/>
              <a:gd name="connsiteX6" fmla="*/ 9009 w 52404"/>
              <a:gd name="connsiteY6" fmla="*/ 86918 h 8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4" h="86917">
                <a:moveTo>
                  <a:pt x="9009" y="86918"/>
                </a:moveTo>
                <a:lnTo>
                  <a:pt x="0" y="77909"/>
                </a:lnTo>
                <a:lnTo>
                  <a:pt x="34386" y="43522"/>
                </a:lnTo>
                <a:lnTo>
                  <a:pt x="0" y="9009"/>
                </a:lnTo>
                <a:lnTo>
                  <a:pt x="8882" y="0"/>
                </a:lnTo>
                <a:lnTo>
                  <a:pt x="52404" y="43522"/>
                </a:lnTo>
                <a:lnTo>
                  <a:pt x="9009" y="86918"/>
                </a:lnTo>
                <a:close/>
              </a:path>
            </a:pathLst>
          </a:custGeom>
          <a:solidFill>
            <a:srgbClr val="C7C7C7"/>
          </a:solidFill>
          <a:ln w="12680" cap="flat">
            <a:noFill/>
            <a:prstDash val="solid"/>
            <a:miter/>
          </a:ln>
        </p:spPr>
        <p:txBody>
          <a:bodyPr rtlCol="1" anchor="ctr"/>
          <a:lstStyle/>
          <a:p>
            <a:endParaRPr lang="he-IL" sz="1799"/>
          </a:p>
        </p:txBody>
      </p:sp>
      <p:sp>
        <p:nvSpPr>
          <p:cNvPr id="109" name="TextBox 108">
            <a:extLst>
              <a:ext uri="{FF2B5EF4-FFF2-40B4-BE49-F238E27FC236}">
                <a16:creationId xmlns:a16="http://schemas.microsoft.com/office/drawing/2014/main" id="{64B9DB1E-927D-40AC-7509-79E43108C08B}"/>
              </a:ext>
            </a:extLst>
          </p:cNvPr>
          <p:cNvSpPr txBox="1"/>
          <p:nvPr/>
        </p:nvSpPr>
        <p:spPr>
          <a:xfrm>
            <a:off x="2973408" y="2477979"/>
            <a:ext cx="783590" cy="399853"/>
          </a:xfrm>
          <a:prstGeom prst="rect">
            <a:avLst/>
          </a:prstGeom>
          <a:noFill/>
        </p:spPr>
        <p:txBody>
          <a:bodyPr wrap="square" rtlCol="1">
            <a:spAutoFit/>
          </a:bodyPr>
          <a:lstStyle/>
          <a:p>
            <a:r>
              <a:rPr lang="en-GB" sz="999" b="1" dirty="0">
                <a:solidFill>
                  <a:srgbClr val="05A6CC"/>
                </a:solidFill>
              </a:rPr>
              <a:t>Secondary treatment</a:t>
            </a:r>
            <a:endParaRPr lang="he-IL" sz="999" b="1" dirty="0">
              <a:solidFill>
                <a:srgbClr val="05A6CC"/>
              </a:solidFill>
            </a:endParaRPr>
          </a:p>
        </p:txBody>
      </p:sp>
      <p:grpSp>
        <p:nvGrpSpPr>
          <p:cNvPr id="13" name="Group 12">
            <a:extLst>
              <a:ext uri="{FF2B5EF4-FFF2-40B4-BE49-F238E27FC236}">
                <a16:creationId xmlns:a16="http://schemas.microsoft.com/office/drawing/2014/main" id="{C702461C-E93C-D265-6099-F52D48992941}"/>
              </a:ext>
            </a:extLst>
          </p:cNvPr>
          <p:cNvGrpSpPr/>
          <p:nvPr/>
        </p:nvGrpSpPr>
        <p:grpSpPr>
          <a:xfrm>
            <a:off x="3902137" y="2499656"/>
            <a:ext cx="705728" cy="342532"/>
            <a:chOff x="3355966" y="2228436"/>
            <a:chExt cx="706381" cy="342849"/>
          </a:xfrm>
        </p:grpSpPr>
        <p:sp>
          <p:nvSpPr>
            <p:cNvPr id="61" name="Freeform: Shape 60">
              <a:extLst>
                <a:ext uri="{FF2B5EF4-FFF2-40B4-BE49-F238E27FC236}">
                  <a16:creationId xmlns:a16="http://schemas.microsoft.com/office/drawing/2014/main" id="{B3C7AF26-E4B3-885E-1626-666F4BFE9868}"/>
                </a:ext>
              </a:extLst>
            </p:cNvPr>
            <p:cNvSpPr/>
            <p:nvPr/>
          </p:nvSpPr>
          <p:spPr>
            <a:xfrm>
              <a:off x="3383954" y="2228436"/>
              <a:ext cx="647378" cy="342849"/>
            </a:xfrm>
            <a:custGeom>
              <a:avLst/>
              <a:gdLst>
                <a:gd name="connsiteX0" fmla="*/ 475954 w 647378"/>
                <a:gd name="connsiteY0" fmla="*/ 0 h 342849"/>
                <a:gd name="connsiteX1" fmla="*/ 647379 w 647378"/>
                <a:gd name="connsiteY1" fmla="*/ 171425 h 342849"/>
                <a:gd name="connsiteX2" fmla="*/ 647379 w 647378"/>
                <a:gd name="connsiteY2" fmla="*/ 171425 h 342849"/>
                <a:gd name="connsiteX3" fmla="*/ 475954 w 647378"/>
                <a:gd name="connsiteY3" fmla="*/ 342849 h 342849"/>
                <a:gd name="connsiteX4" fmla="*/ 171425 w 647378"/>
                <a:gd name="connsiteY4" fmla="*/ 342849 h 342849"/>
                <a:gd name="connsiteX5" fmla="*/ 0 w 647378"/>
                <a:gd name="connsiteY5" fmla="*/ 171425 h 342849"/>
                <a:gd name="connsiteX6" fmla="*/ 0 w 647378"/>
                <a:gd name="connsiteY6" fmla="*/ 171425 h 342849"/>
                <a:gd name="connsiteX7" fmla="*/ 171425 w 647378"/>
                <a:gd name="connsiteY7" fmla="*/ 0 h 34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378" h="342849">
                  <a:moveTo>
                    <a:pt x="475954" y="0"/>
                  </a:moveTo>
                  <a:cubicBezTo>
                    <a:pt x="570629" y="0"/>
                    <a:pt x="647379" y="76749"/>
                    <a:pt x="647379" y="171425"/>
                  </a:cubicBezTo>
                  <a:lnTo>
                    <a:pt x="647379" y="171425"/>
                  </a:lnTo>
                  <a:cubicBezTo>
                    <a:pt x="647379" y="266100"/>
                    <a:pt x="570629" y="342849"/>
                    <a:pt x="475954" y="342849"/>
                  </a:cubicBezTo>
                  <a:lnTo>
                    <a:pt x="171425" y="342849"/>
                  </a:lnTo>
                  <a:cubicBezTo>
                    <a:pt x="76750" y="342849"/>
                    <a:pt x="0" y="266100"/>
                    <a:pt x="0" y="171425"/>
                  </a:cubicBezTo>
                  <a:lnTo>
                    <a:pt x="0" y="171425"/>
                  </a:lnTo>
                  <a:cubicBezTo>
                    <a:pt x="0" y="76749"/>
                    <a:pt x="76750" y="0"/>
                    <a:pt x="171425" y="0"/>
                  </a:cubicBezTo>
                  <a:close/>
                </a:path>
              </a:pathLst>
            </a:custGeom>
            <a:solidFill>
              <a:srgbClr val="05A6CC"/>
            </a:solidFill>
            <a:ln w="12680" cap="flat">
              <a:noFill/>
              <a:prstDash val="solid"/>
              <a:miter/>
            </a:ln>
          </p:spPr>
          <p:txBody>
            <a:bodyPr rtlCol="1" anchor="ctr"/>
            <a:lstStyle/>
            <a:p>
              <a:endParaRPr lang="he-IL" sz="1799" dirty="0"/>
            </a:p>
          </p:txBody>
        </p:sp>
        <p:sp>
          <p:nvSpPr>
            <p:cNvPr id="118" name="TextBox 117">
              <a:extLst>
                <a:ext uri="{FF2B5EF4-FFF2-40B4-BE49-F238E27FC236}">
                  <a16:creationId xmlns:a16="http://schemas.microsoft.com/office/drawing/2014/main" id="{F437E7D9-42FF-1CD6-3C56-EA2D7E9E16B8}"/>
                </a:ext>
              </a:extLst>
            </p:cNvPr>
            <p:cNvSpPr txBox="1"/>
            <p:nvPr/>
          </p:nvSpPr>
          <p:spPr>
            <a:xfrm>
              <a:off x="3355966" y="2292138"/>
              <a:ext cx="706381" cy="215643"/>
            </a:xfrm>
            <a:prstGeom prst="rect">
              <a:avLst/>
            </a:prstGeom>
            <a:noFill/>
          </p:spPr>
          <p:txBody>
            <a:bodyPr wrap="square" rtlCol="1">
              <a:spAutoFit/>
            </a:bodyPr>
            <a:lstStyle/>
            <a:p>
              <a:pPr algn="ctr"/>
              <a:r>
                <a:rPr lang="en-GB" sz="800" dirty="0">
                  <a:solidFill>
                    <a:schemeClr val="bg1"/>
                  </a:solidFill>
                  <a:latin typeface="+mj-lt"/>
                </a:rPr>
                <a:t>Bio-reactor</a:t>
              </a:r>
              <a:endParaRPr lang="he-IL" sz="800" dirty="0">
                <a:solidFill>
                  <a:schemeClr val="bg1"/>
                </a:solidFill>
                <a:latin typeface="+mj-lt"/>
              </a:endParaRPr>
            </a:p>
          </p:txBody>
        </p:sp>
      </p:grpSp>
      <p:grpSp>
        <p:nvGrpSpPr>
          <p:cNvPr id="33" name="Group 32">
            <a:extLst>
              <a:ext uri="{FF2B5EF4-FFF2-40B4-BE49-F238E27FC236}">
                <a16:creationId xmlns:a16="http://schemas.microsoft.com/office/drawing/2014/main" id="{48FEE92A-2559-AEBD-1426-324FE6C9A349}"/>
              </a:ext>
            </a:extLst>
          </p:cNvPr>
          <p:cNvGrpSpPr/>
          <p:nvPr/>
        </p:nvGrpSpPr>
        <p:grpSpPr>
          <a:xfrm>
            <a:off x="4836820" y="2497730"/>
            <a:ext cx="706892" cy="668264"/>
            <a:chOff x="4195654" y="2225357"/>
            <a:chExt cx="707547" cy="668882"/>
          </a:xfrm>
        </p:grpSpPr>
        <p:sp>
          <p:nvSpPr>
            <p:cNvPr id="65" name="Freeform: Shape 64">
              <a:extLst>
                <a:ext uri="{FF2B5EF4-FFF2-40B4-BE49-F238E27FC236}">
                  <a16:creationId xmlns:a16="http://schemas.microsoft.com/office/drawing/2014/main" id="{FBDFEE74-76C1-4137-9668-8A960CA692EF}"/>
                </a:ext>
              </a:extLst>
            </p:cNvPr>
            <p:cNvSpPr/>
            <p:nvPr/>
          </p:nvSpPr>
          <p:spPr>
            <a:xfrm>
              <a:off x="4509317" y="2638028"/>
              <a:ext cx="86790" cy="52404"/>
            </a:xfrm>
            <a:custGeom>
              <a:avLst/>
              <a:gdLst>
                <a:gd name="connsiteX0" fmla="*/ 0 w 86790"/>
                <a:gd name="connsiteY0" fmla="*/ 9009 h 52404"/>
                <a:gd name="connsiteX1" fmla="*/ 8882 w 86790"/>
                <a:gd name="connsiteY1" fmla="*/ 0 h 52404"/>
                <a:gd name="connsiteX2" fmla="*/ 43396 w 86790"/>
                <a:gd name="connsiteY2" fmla="*/ 34513 h 52404"/>
                <a:gd name="connsiteX3" fmla="*/ 77909 w 86790"/>
                <a:gd name="connsiteY3" fmla="*/ 0 h 52404"/>
                <a:gd name="connsiteX4" fmla="*/ 86791 w 86790"/>
                <a:gd name="connsiteY4" fmla="*/ 9009 h 52404"/>
                <a:gd name="connsiteX5" fmla="*/ 43396 w 86790"/>
                <a:gd name="connsiteY5" fmla="*/ 52404 h 52404"/>
                <a:gd name="connsiteX6" fmla="*/ 0 w 86790"/>
                <a:gd name="connsiteY6" fmla="*/ 9009 h 5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0" h="52404">
                  <a:moveTo>
                    <a:pt x="0" y="9009"/>
                  </a:moveTo>
                  <a:lnTo>
                    <a:pt x="8882" y="0"/>
                  </a:lnTo>
                  <a:lnTo>
                    <a:pt x="43396" y="34513"/>
                  </a:lnTo>
                  <a:lnTo>
                    <a:pt x="77909" y="0"/>
                  </a:lnTo>
                  <a:lnTo>
                    <a:pt x="86791" y="9009"/>
                  </a:lnTo>
                  <a:lnTo>
                    <a:pt x="43396" y="52404"/>
                  </a:lnTo>
                  <a:lnTo>
                    <a:pt x="0" y="9009"/>
                  </a:lnTo>
                  <a:close/>
                </a:path>
              </a:pathLst>
            </a:custGeom>
            <a:solidFill>
              <a:srgbClr val="C7C7C7"/>
            </a:solidFill>
            <a:ln w="12680" cap="flat">
              <a:noFill/>
              <a:prstDash val="solid"/>
              <a:miter/>
            </a:ln>
          </p:spPr>
          <p:txBody>
            <a:bodyPr rtlCol="1" anchor="ctr"/>
            <a:lstStyle/>
            <a:p>
              <a:endParaRPr lang="he-IL" sz="1799"/>
            </a:p>
          </p:txBody>
        </p:sp>
        <p:sp>
          <p:nvSpPr>
            <p:cNvPr id="113" name="TextBox 112">
              <a:extLst>
                <a:ext uri="{FF2B5EF4-FFF2-40B4-BE49-F238E27FC236}">
                  <a16:creationId xmlns:a16="http://schemas.microsoft.com/office/drawing/2014/main" id="{7BD81388-8CA4-765A-B29D-D3FAF2A8B8B8}"/>
                </a:ext>
              </a:extLst>
            </p:cNvPr>
            <p:cNvSpPr txBox="1"/>
            <p:nvPr/>
          </p:nvSpPr>
          <p:spPr>
            <a:xfrm>
              <a:off x="4196820" y="2678596"/>
              <a:ext cx="706381" cy="215643"/>
            </a:xfrm>
            <a:prstGeom prst="rect">
              <a:avLst/>
            </a:prstGeom>
            <a:noFill/>
          </p:spPr>
          <p:txBody>
            <a:bodyPr wrap="square" rtlCol="1">
              <a:spAutoFit/>
            </a:bodyPr>
            <a:lstStyle/>
            <a:p>
              <a:pPr algn="ctr"/>
              <a:r>
                <a:rPr lang="en-GB" sz="800" dirty="0">
                  <a:solidFill>
                    <a:schemeClr val="tx1">
                      <a:lumMod val="95000"/>
                      <a:lumOff val="5000"/>
                    </a:schemeClr>
                  </a:solidFill>
                  <a:latin typeface="+mj-lt"/>
                </a:rPr>
                <a:t>Sludge</a:t>
              </a:r>
              <a:endParaRPr lang="he-IL" sz="800" dirty="0">
                <a:solidFill>
                  <a:schemeClr val="tx1">
                    <a:lumMod val="95000"/>
                    <a:lumOff val="5000"/>
                  </a:schemeClr>
                </a:solidFill>
                <a:latin typeface="+mj-lt"/>
              </a:endParaRPr>
            </a:p>
          </p:txBody>
        </p:sp>
        <p:grpSp>
          <p:nvGrpSpPr>
            <p:cNvPr id="14" name="Group 13">
              <a:extLst>
                <a:ext uri="{FF2B5EF4-FFF2-40B4-BE49-F238E27FC236}">
                  <a16:creationId xmlns:a16="http://schemas.microsoft.com/office/drawing/2014/main" id="{CFD6143E-6920-BDFF-52F1-44D9D4BBB8FC}"/>
                </a:ext>
              </a:extLst>
            </p:cNvPr>
            <p:cNvGrpSpPr/>
            <p:nvPr/>
          </p:nvGrpSpPr>
          <p:grpSpPr>
            <a:xfrm>
              <a:off x="4195654" y="2225357"/>
              <a:ext cx="706381" cy="345928"/>
              <a:chOff x="4195654" y="2225357"/>
              <a:chExt cx="706381" cy="345928"/>
            </a:xfrm>
          </p:grpSpPr>
          <p:sp>
            <p:nvSpPr>
              <p:cNvPr id="62" name="Freeform: Shape 61">
                <a:extLst>
                  <a:ext uri="{FF2B5EF4-FFF2-40B4-BE49-F238E27FC236}">
                    <a16:creationId xmlns:a16="http://schemas.microsoft.com/office/drawing/2014/main" id="{EF46691B-C4BD-B24D-2088-8BB664380F9A}"/>
                  </a:ext>
                </a:extLst>
              </p:cNvPr>
              <p:cNvSpPr/>
              <p:nvPr/>
            </p:nvSpPr>
            <p:spPr>
              <a:xfrm>
                <a:off x="4229023" y="2228436"/>
                <a:ext cx="647378" cy="342849"/>
              </a:xfrm>
              <a:custGeom>
                <a:avLst/>
                <a:gdLst>
                  <a:gd name="connsiteX0" fmla="*/ 475954 w 647378"/>
                  <a:gd name="connsiteY0" fmla="*/ 0 h 342849"/>
                  <a:gd name="connsiteX1" fmla="*/ 647379 w 647378"/>
                  <a:gd name="connsiteY1" fmla="*/ 171425 h 342849"/>
                  <a:gd name="connsiteX2" fmla="*/ 647379 w 647378"/>
                  <a:gd name="connsiteY2" fmla="*/ 171425 h 342849"/>
                  <a:gd name="connsiteX3" fmla="*/ 475954 w 647378"/>
                  <a:gd name="connsiteY3" fmla="*/ 342849 h 342849"/>
                  <a:gd name="connsiteX4" fmla="*/ 171425 w 647378"/>
                  <a:gd name="connsiteY4" fmla="*/ 342849 h 342849"/>
                  <a:gd name="connsiteX5" fmla="*/ 0 w 647378"/>
                  <a:gd name="connsiteY5" fmla="*/ 171425 h 342849"/>
                  <a:gd name="connsiteX6" fmla="*/ 0 w 647378"/>
                  <a:gd name="connsiteY6" fmla="*/ 171425 h 342849"/>
                  <a:gd name="connsiteX7" fmla="*/ 171425 w 647378"/>
                  <a:gd name="connsiteY7" fmla="*/ 0 h 34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378" h="342849">
                    <a:moveTo>
                      <a:pt x="475954" y="0"/>
                    </a:moveTo>
                    <a:cubicBezTo>
                      <a:pt x="570629" y="0"/>
                      <a:pt x="647379" y="76749"/>
                      <a:pt x="647379" y="171425"/>
                    </a:cubicBezTo>
                    <a:lnTo>
                      <a:pt x="647379" y="171425"/>
                    </a:lnTo>
                    <a:cubicBezTo>
                      <a:pt x="647379" y="266100"/>
                      <a:pt x="570629" y="342849"/>
                      <a:pt x="475954" y="342849"/>
                    </a:cubicBezTo>
                    <a:lnTo>
                      <a:pt x="171425" y="342849"/>
                    </a:lnTo>
                    <a:cubicBezTo>
                      <a:pt x="76750" y="342849"/>
                      <a:pt x="0" y="266100"/>
                      <a:pt x="0" y="171425"/>
                    </a:cubicBezTo>
                    <a:lnTo>
                      <a:pt x="0" y="171425"/>
                    </a:lnTo>
                    <a:cubicBezTo>
                      <a:pt x="0" y="76749"/>
                      <a:pt x="76750" y="0"/>
                      <a:pt x="171425" y="0"/>
                    </a:cubicBezTo>
                    <a:close/>
                  </a:path>
                </a:pathLst>
              </a:custGeom>
              <a:solidFill>
                <a:srgbClr val="05A6CC"/>
              </a:solidFill>
              <a:ln w="12680" cap="flat">
                <a:noFill/>
                <a:prstDash val="solid"/>
                <a:miter/>
              </a:ln>
            </p:spPr>
            <p:txBody>
              <a:bodyPr rtlCol="1" anchor="ctr"/>
              <a:lstStyle/>
              <a:p>
                <a:endParaRPr lang="he-IL" sz="1799"/>
              </a:p>
            </p:txBody>
          </p:sp>
          <p:sp>
            <p:nvSpPr>
              <p:cNvPr id="120" name="TextBox 119">
                <a:extLst>
                  <a:ext uri="{FF2B5EF4-FFF2-40B4-BE49-F238E27FC236}">
                    <a16:creationId xmlns:a16="http://schemas.microsoft.com/office/drawing/2014/main" id="{4B7C9A80-8E3D-4111-0DE5-4DB49B97EB45}"/>
                  </a:ext>
                </a:extLst>
              </p:cNvPr>
              <p:cNvSpPr txBox="1"/>
              <p:nvPr/>
            </p:nvSpPr>
            <p:spPr>
              <a:xfrm>
                <a:off x="4195654" y="2225357"/>
                <a:ext cx="706381" cy="338867"/>
              </a:xfrm>
              <a:prstGeom prst="rect">
                <a:avLst/>
              </a:prstGeom>
              <a:noFill/>
            </p:spPr>
            <p:txBody>
              <a:bodyPr wrap="square" rtlCol="1">
                <a:spAutoFit/>
              </a:bodyPr>
              <a:lstStyle/>
              <a:p>
                <a:pPr algn="ctr"/>
                <a:r>
                  <a:rPr lang="en-GB" sz="800" dirty="0">
                    <a:solidFill>
                      <a:schemeClr val="bg1"/>
                    </a:solidFill>
                    <a:latin typeface="+mj-lt"/>
                  </a:rPr>
                  <a:t>Secondary clarification</a:t>
                </a:r>
                <a:endParaRPr lang="he-IL" sz="800" dirty="0">
                  <a:solidFill>
                    <a:schemeClr val="bg1"/>
                  </a:solidFill>
                  <a:latin typeface="+mj-lt"/>
                </a:endParaRPr>
              </a:p>
            </p:txBody>
          </p:sp>
        </p:grpSp>
      </p:grpSp>
      <p:grpSp>
        <p:nvGrpSpPr>
          <p:cNvPr id="16" name="Group 15">
            <a:extLst>
              <a:ext uri="{FF2B5EF4-FFF2-40B4-BE49-F238E27FC236}">
                <a16:creationId xmlns:a16="http://schemas.microsoft.com/office/drawing/2014/main" id="{B499509C-8850-83DE-968A-E14A62F4A64D}"/>
              </a:ext>
            </a:extLst>
          </p:cNvPr>
          <p:cNvGrpSpPr/>
          <p:nvPr/>
        </p:nvGrpSpPr>
        <p:grpSpPr>
          <a:xfrm>
            <a:off x="5772667" y="2499657"/>
            <a:ext cx="705728" cy="342532"/>
            <a:chOff x="5047490" y="2228436"/>
            <a:chExt cx="706381" cy="342849"/>
          </a:xfrm>
        </p:grpSpPr>
        <p:sp>
          <p:nvSpPr>
            <p:cNvPr id="63" name="Freeform: Shape 62">
              <a:extLst>
                <a:ext uri="{FF2B5EF4-FFF2-40B4-BE49-F238E27FC236}">
                  <a16:creationId xmlns:a16="http://schemas.microsoft.com/office/drawing/2014/main" id="{A4FF4CC1-21E7-D0CE-5E27-4475746F97A7}"/>
                </a:ext>
              </a:extLst>
            </p:cNvPr>
            <p:cNvSpPr/>
            <p:nvPr/>
          </p:nvSpPr>
          <p:spPr>
            <a:xfrm>
              <a:off x="5074346" y="2228436"/>
              <a:ext cx="647378" cy="342849"/>
            </a:xfrm>
            <a:custGeom>
              <a:avLst/>
              <a:gdLst>
                <a:gd name="connsiteX0" fmla="*/ 475954 w 647378"/>
                <a:gd name="connsiteY0" fmla="*/ 0 h 342849"/>
                <a:gd name="connsiteX1" fmla="*/ 647379 w 647378"/>
                <a:gd name="connsiteY1" fmla="*/ 171425 h 342849"/>
                <a:gd name="connsiteX2" fmla="*/ 647379 w 647378"/>
                <a:gd name="connsiteY2" fmla="*/ 171425 h 342849"/>
                <a:gd name="connsiteX3" fmla="*/ 475954 w 647378"/>
                <a:gd name="connsiteY3" fmla="*/ 342849 h 342849"/>
                <a:gd name="connsiteX4" fmla="*/ 171425 w 647378"/>
                <a:gd name="connsiteY4" fmla="*/ 342849 h 342849"/>
                <a:gd name="connsiteX5" fmla="*/ 0 w 647378"/>
                <a:gd name="connsiteY5" fmla="*/ 171425 h 342849"/>
                <a:gd name="connsiteX6" fmla="*/ 0 w 647378"/>
                <a:gd name="connsiteY6" fmla="*/ 171425 h 342849"/>
                <a:gd name="connsiteX7" fmla="*/ 171425 w 647378"/>
                <a:gd name="connsiteY7" fmla="*/ 0 h 34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378" h="342849">
                  <a:moveTo>
                    <a:pt x="475954" y="0"/>
                  </a:moveTo>
                  <a:cubicBezTo>
                    <a:pt x="570629" y="0"/>
                    <a:pt x="647379" y="76749"/>
                    <a:pt x="647379" y="171425"/>
                  </a:cubicBezTo>
                  <a:lnTo>
                    <a:pt x="647379" y="171425"/>
                  </a:lnTo>
                  <a:cubicBezTo>
                    <a:pt x="647379" y="266100"/>
                    <a:pt x="570629" y="342849"/>
                    <a:pt x="475954" y="342849"/>
                  </a:cubicBezTo>
                  <a:lnTo>
                    <a:pt x="171425" y="342849"/>
                  </a:lnTo>
                  <a:cubicBezTo>
                    <a:pt x="76750" y="342849"/>
                    <a:pt x="0" y="266100"/>
                    <a:pt x="0" y="171425"/>
                  </a:cubicBezTo>
                  <a:lnTo>
                    <a:pt x="0" y="171425"/>
                  </a:lnTo>
                  <a:cubicBezTo>
                    <a:pt x="0" y="76749"/>
                    <a:pt x="76750" y="0"/>
                    <a:pt x="171425" y="0"/>
                  </a:cubicBezTo>
                  <a:close/>
                </a:path>
              </a:pathLst>
            </a:custGeom>
            <a:solidFill>
              <a:srgbClr val="05A6CC"/>
            </a:solidFill>
            <a:ln w="12680" cap="flat">
              <a:noFill/>
              <a:prstDash val="solid"/>
              <a:miter/>
            </a:ln>
          </p:spPr>
          <p:txBody>
            <a:bodyPr rtlCol="1" anchor="ctr"/>
            <a:lstStyle/>
            <a:p>
              <a:endParaRPr lang="he-IL" sz="1799"/>
            </a:p>
          </p:txBody>
        </p:sp>
        <p:sp>
          <p:nvSpPr>
            <p:cNvPr id="121" name="TextBox 120">
              <a:extLst>
                <a:ext uri="{FF2B5EF4-FFF2-40B4-BE49-F238E27FC236}">
                  <a16:creationId xmlns:a16="http://schemas.microsoft.com/office/drawing/2014/main" id="{FA2B85B0-0C7B-90D8-C506-A28EE5D4C219}"/>
                </a:ext>
              </a:extLst>
            </p:cNvPr>
            <p:cNvSpPr txBox="1"/>
            <p:nvPr/>
          </p:nvSpPr>
          <p:spPr>
            <a:xfrm>
              <a:off x="5047490" y="2280672"/>
              <a:ext cx="706381" cy="215643"/>
            </a:xfrm>
            <a:prstGeom prst="rect">
              <a:avLst/>
            </a:prstGeom>
            <a:noFill/>
          </p:spPr>
          <p:txBody>
            <a:bodyPr wrap="square" rtlCol="1">
              <a:spAutoFit/>
            </a:bodyPr>
            <a:lstStyle/>
            <a:p>
              <a:pPr algn="ctr"/>
              <a:r>
                <a:rPr lang="en-GB" sz="800" dirty="0">
                  <a:solidFill>
                    <a:schemeClr val="bg1"/>
                  </a:solidFill>
                  <a:latin typeface="+mj-lt"/>
                </a:rPr>
                <a:t>Screening</a:t>
              </a:r>
              <a:endParaRPr lang="he-IL" sz="800" dirty="0">
                <a:solidFill>
                  <a:schemeClr val="bg1"/>
                </a:solidFill>
                <a:latin typeface="+mj-lt"/>
              </a:endParaRPr>
            </a:p>
          </p:txBody>
        </p:sp>
      </p:grpSp>
      <p:sp>
        <p:nvSpPr>
          <p:cNvPr id="126" name="Graphic 98">
            <a:extLst>
              <a:ext uri="{FF2B5EF4-FFF2-40B4-BE49-F238E27FC236}">
                <a16:creationId xmlns:a16="http://schemas.microsoft.com/office/drawing/2014/main" id="{3D325F7E-B5CD-02E7-B5D2-6A8FFBB87995}"/>
              </a:ext>
            </a:extLst>
          </p:cNvPr>
          <p:cNvSpPr/>
          <p:nvPr/>
        </p:nvSpPr>
        <p:spPr>
          <a:xfrm rot="5400000">
            <a:off x="3574340" y="2649388"/>
            <a:ext cx="399563" cy="57098"/>
          </a:xfrm>
          <a:custGeom>
            <a:avLst/>
            <a:gdLst>
              <a:gd name="connsiteX0" fmla="*/ 0 w 514849"/>
              <a:gd name="connsiteY0" fmla="*/ 0 h 49779"/>
              <a:gd name="connsiteX1" fmla="*/ 514850 w 514849"/>
              <a:gd name="connsiteY1" fmla="*/ 0 h 49779"/>
              <a:gd name="connsiteX2" fmla="*/ 514850 w 514849"/>
              <a:gd name="connsiteY2" fmla="*/ 49780 h 49779"/>
              <a:gd name="connsiteX3" fmla="*/ 0 w 514849"/>
              <a:gd name="connsiteY3" fmla="*/ 49780 h 49779"/>
            </a:gdLst>
            <a:ahLst/>
            <a:cxnLst>
              <a:cxn ang="0">
                <a:pos x="connsiteX0" y="connsiteY0"/>
              </a:cxn>
              <a:cxn ang="0">
                <a:pos x="connsiteX1" y="connsiteY1"/>
              </a:cxn>
              <a:cxn ang="0">
                <a:pos x="connsiteX2" y="connsiteY2"/>
              </a:cxn>
              <a:cxn ang="0">
                <a:pos x="connsiteX3" y="connsiteY3"/>
              </a:cxn>
            </a:cxnLst>
            <a:rect l="l" t="t" r="r" b="b"/>
            <a:pathLst>
              <a:path w="514849" h="49779">
                <a:moveTo>
                  <a:pt x="0" y="0"/>
                </a:moveTo>
                <a:lnTo>
                  <a:pt x="514850" y="0"/>
                </a:lnTo>
                <a:lnTo>
                  <a:pt x="514850" y="49780"/>
                </a:lnTo>
                <a:lnTo>
                  <a:pt x="0" y="49780"/>
                </a:lnTo>
                <a:close/>
              </a:path>
            </a:pathLst>
          </a:custGeom>
          <a:solidFill>
            <a:srgbClr val="05A6CC"/>
          </a:solidFill>
          <a:ln w="11906" cap="flat">
            <a:noFill/>
            <a:prstDash val="solid"/>
            <a:miter/>
          </a:ln>
        </p:spPr>
        <p:txBody>
          <a:bodyPr rtlCol="1" anchor="ctr"/>
          <a:lstStyle/>
          <a:p>
            <a:endParaRPr lang="he-IL" sz="1799">
              <a:solidFill>
                <a:srgbClr val="05A6CC"/>
              </a:solidFill>
            </a:endParaRPr>
          </a:p>
        </p:txBody>
      </p:sp>
      <p:sp>
        <p:nvSpPr>
          <p:cNvPr id="135" name="Freeform: Shape 134">
            <a:extLst>
              <a:ext uri="{FF2B5EF4-FFF2-40B4-BE49-F238E27FC236}">
                <a16:creationId xmlns:a16="http://schemas.microsoft.com/office/drawing/2014/main" id="{DE5C383F-8FE0-57B8-4BD0-561AADA97860}"/>
              </a:ext>
            </a:extLst>
          </p:cNvPr>
          <p:cNvSpPr/>
          <p:nvPr/>
        </p:nvSpPr>
        <p:spPr>
          <a:xfrm>
            <a:off x="5632012" y="2640887"/>
            <a:ext cx="52355" cy="86837"/>
          </a:xfrm>
          <a:custGeom>
            <a:avLst/>
            <a:gdLst>
              <a:gd name="connsiteX0" fmla="*/ 9009 w 52404"/>
              <a:gd name="connsiteY0" fmla="*/ 86918 h 86917"/>
              <a:gd name="connsiteX1" fmla="*/ 0 w 52404"/>
              <a:gd name="connsiteY1" fmla="*/ 77909 h 86917"/>
              <a:gd name="connsiteX2" fmla="*/ 34386 w 52404"/>
              <a:gd name="connsiteY2" fmla="*/ 43522 h 86917"/>
              <a:gd name="connsiteX3" fmla="*/ 0 w 52404"/>
              <a:gd name="connsiteY3" fmla="*/ 9009 h 86917"/>
              <a:gd name="connsiteX4" fmla="*/ 8882 w 52404"/>
              <a:gd name="connsiteY4" fmla="*/ 0 h 86917"/>
              <a:gd name="connsiteX5" fmla="*/ 52404 w 52404"/>
              <a:gd name="connsiteY5" fmla="*/ 43522 h 86917"/>
              <a:gd name="connsiteX6" fmla="*/ 9009 w 52404"/>
              <a:gd name="connsiteY6" fmla="*/ 86918 h 8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4" h="86917">
                <a:moveTo>
                  <a:pt x="9009" y="86918"/>
                </a:moveTo>
                <a:lnTo>
                  <a:pt x="0" y="77909"/>
                </a:lnTo>
                <a:lnTo>
                  <a:pt x="34386" y="43522"/>
                </a:lnTo>
                <a:lnTo>
                  <a:pt x="0" y="9009"/>
                </a:lnTo>
                <a:lnTo>
                  <a:pt x="8882" y="0"/>
                </a:lnTo>
                <a:lnTo>
                  <a:pt x="52404" y="43522"/>
                </a:lnTo>
                <a:lnTo>
                  <a:pt x="9009" y="86918"/>
                </a:lnTo>
                <a:close/>
              </a:path>
            </a:pathLst>
          </a:custGeom>
          <a:solidFill>
            <a:srgbClr val="C7C7C7"/>
          </a:solidFill>
          <a:ln w="12680" cap="flat">
            <a:noFill/>
            <a:prstDash val="solid"/>
            <a:miter/>
          </a:ln>
        </p:spPr>
        <p:txBody>
          <a:bodyPr rtlCol="1" anchor="ctr"/>
          <a:lstStyle/>
          <a:p>
            <a:endParaRPr lang="he-IL" sz="1799"/>
          </a:p>
        </p:txBody>
      </p:sp>
      <p:sp>
        <p:nvSpPr>
          <p:cNvPr id="142" name="Freeform: Shape 141">
            <a:extLst>
              <a:ext uri="{FF2B5EF4-FFF2-40B4-BE49-F238E27FC236}">
                <a16:creationId xmlns:a16="http://schemas.microsoft.com/office/drawing/2014/main" id="{DEFF3C86-0ABA-9EAA-B0D4-FF7E5830C88A}"/>
              </a:ext>
            </a:extLst>
          </p:cNvPr>
          <p:cNvSpPr/>
          <p:nvPr/>
        </p:nvSpPr>
        <p:spPr>
          <a:xfrm>
            <a:off x="2438927" y="1016548"/>
            <a:ext cx="4280122" cy="969671"/>
          </a:xfrm>
          <a:custGeom>
            <a:avLst/>
            <a:gdLst>
              <a:gd name="connsiteX0" fmla="*/ 3091434 w 3226403"/>
              <a:gd name="connsiteY0" fmla="*/ 0 h 730948"/>
              <a:gd name="connsiteX1" fmla="*/ 3226403 w 3226403"/>
              <a:gd name="connsiteY1" fmla="*/ 134969 h 730948"/>
              <a:gd name="connsiteX2" fmla="*/ 3226403 w 3226403"/>
              <a:gd name="connsiteY2" fmla="*/ 595979 h 730948"/>
              <a:gd name="connsiteX3" fmla="*/ 3091434 w 3226403"/>
              <a:gd name="connsiteY3" fmla="*/ 730949 h 730948"/>
              <a:gd name="connsiteX4" fmla="*/ 134969 w 3226403"/>
              <a:gd name="connsiteY4" fmla="*/ 730949 h 730948"/>
              <a:gd name="connsiteX5" fmla="*/ 0 w 3226403"/>
              <a:gd name="connsiteY5" fmla="*/ 595979 h 730948"/>
              <a:gd name="connsiteX6" fmla="*/ 0 w 3226403"/>
              <a:gd name="connsiteY6" fmla="*/ 134969 h 730948"/>
              <a:gd name="connsiteX7" fmla="*/ 134969 w 3226403"/>
              <a:gd name="connsiteY7" fmla="*/ 0 h 73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6403" h="730948">
                <a:moveTo>
                  <a:pt x="3091434" y="0"/>
                </a:moveTo>
                <a:cubicBezTo>
                  <a:pt x="3165975" y="0"/>
                  <a:pt x="3226403" y="60428"/>
                  <a:pt x="3226403" y="134969"/>
                </a:cubicBezTo>
                <a:lnTo>
                  <a:pt x="3226403" y="595979"/>
                </a:lnTo>
                <a:cubicBezTo>
                  <a:pt x="3226403" y="670521"/>
                  <a:pt x="3165976" y="730949"/>
                  <a:pt x="3091434" y="730949"/>
                </a:cubicBezTo>
                <a:lnTo>
                  <a:pt x="134969" y="730949"/>
                </a:lnTo>
                <a:cubicBezTo>
                  <a:pt x="60428" y="730949"/>
                  <a:pt x="0" y="670521"/>
                  <a:pt x="0" y="595979"/>
                </a:cubicBezTo>
                <a:lnTo>
                  <a:pt x="0" y="134969"/>
                </a:lnTo>
                <a:cubicBezTo>
                  <a:pt x="0" y="60428"/>
                  <a:pt x="60428" y="0"/>
                  <a:pt x="134969" y="0"/>
                </a:cubicBezTo>
                <a:close/>
              </a:path>
            </a:pathLst>
          </a:custGeom>
          <a:noFill/>
          <a:ln w="12700" cap="flat">
            <a:solidFill>
              <a:srgbClr val="2384C7"/>
            </a:solidFill>
            <a:prstDash val="solid"/>
            <a:miter/>
          </a:ln>
        </p:spPr>
        <p:txBody>
          <a:bodyPr rtlCol="1" anchor="ctr"/>
          <a:lstStyle/>
          <a:p>
            <a:endParaRPr lang="he-IL" sz="1799"/>
          </a:p>
        </p:txBody>
      </p:sp>
      <p:grpSp>
        <p:nvGrpSpPr>
          <p:cNvPr id="148" name="Group 147">
            <a:extLst>
              <a:ext uri="{FF2B5EF4-FFF2-40B4-BE49-F238E27FC236}">
                <a16:creationId xmlns:a16="http://schemas.microsoft.com/office/drawing/2014/main" id="{245EEFCC-A4A8-3945-F843-151F839BA591}"/>
              </a:ext>
            </a:extLst>
          </p:cNvPr>
          <p:cNvGrpSpPr/>
          <p:nvPr/>
        </p:nvGrpSpPr>
        <p:grpSpPr>
          <a:xfrm>
            <a:off x="4398178" y="1811070"/>
            <a:ext cx="361616" cy="361616"/>
            <a:chOff x="2320043" y="3003183"/>
            <a:chExt cx="361950" cy="361951"/>
          </a:xfrm>
        </p:grpSpPr>
        <p:sp>
          <p:nvSpPr>
            <p:cNvPr id="143" name="Freeform: Shape 142">
              <a:extLst>
                <a:ext uri="{FF2B5EF4-FFF2-40B4-BE49-F238E27FC236}">
                  <a16:creationId xmlns:a16="http://schemas.microsoft.com/office/drawing/2014/main" id="{62FC219B-9617-9660-26FC-C618C530EF44}"/>
                </a:ext>
              </a:extLst>
            </p:cNvPr>
            <p:cNvSpPr/>
            <p:nvPr/>
          </p:nvSpPr>
          <p:spPr>
            <a:xfrm>
              <a:off x="2320043" y="3003183"/>
              <a:ext cx="361950" cy="361951"/>
            </a:xfrm>
            <a:custGeom>
              <a:avLst/>
              <a:gdLst>
                <a:gd name="connsiteX0" fmla="*/ 270510 w 270509"/>
                <a:gd name="connsiteY0" fmla="*/ 135255 h 270510"/>
                <a:gd name="connsiteX1" fmla="*/ 135255 w 270509"/>
                <a:gd name="connsiteY1" fmla="*/ 270510 h 270510"/>
                <a:gd name="connsiteX2" fmla="*/ 0 w 270509"/>
                <a:gd name="connsiteY2" fmla="*/ 135255 h 270510"/>
                <a:gd name="connsiteX3" fmla="*/ 135255 w 270509"/>
                <a:gd name="connsiteY3" fmla="*/ 0 h 270510"/>
                <a:gd name="connsiteX4" fmla="*/ 270510 w 270509"/>
                <a:gd name="connsiteY4" fmla="*/ 135255 h 27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09" h="270510">
                  <a:moveTo>
                    <a:pt x="270510" y="135255"/>
                  </a:moveTo>
                  <a:cubicBezTo>
                    <a:pt x="270510" y="209954"/>
                    <a:pt x="209954" y="270510"/>
                    <a:pt x="135255" y="270510"/>
                  </a:cubicBezTo>
                  <a:cubicBezTo>
                    <a:pt x="60556" y="270510"/>
                    <a:pt x="0" y="209954"/>
                    <a:pt x="0" y="135255"/>
                  </a:cubicBezTo>
                  <a:cubicBezTo>
                    <a:pt x="0" y="60556"/>
                    <a:pt x="60556" y="0"/>
                    <a:pt x="135255" y="0"/>
                  </a:cubicBezTo>
                  <a:cubicBezTo>
                    <a:pt x="209954" y="0"/>
                    <a:pt x="270510" y="60556"/>
                    <a:pt x="270510" y="135255"/>
                  </a:cubicBezTo>
                  <a:close/>
                </a:path>
              </a:pathLst>
            </a:custGeom>
            <a:solidFill>
              <a:srgbClr val="2384C7"/>
            </a:solidFill>
            <a:ln w="9525" cap="flat">
              <a:noFill/>
              <a:prstDash val="solid"/>
              <a:miter/>
            </a:ln>
          </p:spPr>
          <p:txBody>
            <a:bodyPr rtlCol="1" anchor="ctr"/>
            <a:lstStyle/>
            <a:p>
              <a:endParaRPr lang="he-IL" sz="1799"/>
            </a:p>
          </p:txBody>
        </p:sp>
        <p:sp>
          <p:nvSpPr>
            <p:cNvPr id="144" name="Freeform: Shape 143">
              <a:extLst>
                <a:ext uri="{FF2B5EF4-FFF2-40B4-BE49-F238E27FC236}">
                  <a16:creationId xmlns:a16="http://schemas.microsoft.com/office/drawing/2014/main" id="{BF58D763-0775-FB37-4067-73E53FAC359D}"/>
                </a:ext>
              </a:extLst>
            </p:cNvPr>
            <p:cNvSpPr/>
            <p:nvPr/>
          </p:nvSpPr>
          <p:spPr>
            <a:xfrm>
              <a:off x="2398232" y="3140001"/>
              <a:ext cx="205573" cy="124006"/>
            </a:xfrm>
            <a:custGeom>
              <a:avLst/>
              <a:gdLst>
                <a:gd name="connsiteX0" fmla="*/ 0 w 153638"/>
                <a:gd name="connsiteY0" fmla="*/ 15907 h 92678"/>
                <a:gd name="connsiteX1" fmla="*/ 15907 w 153638"/>
                <a:gd name="connsiteY1" fmla="*/ 0 h 92678"/>
                <a:gd name="connsiteX2" fmla="*/ 76771 w 153638"/>
                <a:gd name="connsiteY2" fmla="*/ 60960 h 92678"/>
                <a:gd name="connsiteX3" fmla="*/ 137731 w 153638"/>
                <a:gd name="connsiteY3" fmla="*/ 0 h 92678"/>
                <a:gd name="connsiteX4" fmla="*/ 153638 w 153638"/>
                <a:gd name="connsiteY4" fmla="*/ 15811 h 92678"/>
                <a:gd name="connsiteX5" fmla="*/ 76771 w 153638"/>
                <a:gd name="connsiteY5" fmla="*/ 92678 h 92678"/>
                <a:gd name="connsiteX6" fmla="*/ 0 w 153638"/>
                <a:gd name="connsiteY6" fmla="*/ 15907 h 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38" h="92678">
                  <a:moveTo>
                    <a:pt x="0" y="15907"/>
                  </a:moveTo>
                  <a:lnTo>
                    <a:pt x="15907" y="0"/>
                  </a:lnTo>
                  <a:lnTo>
                    <a:pt x="76771" y="60960"/>
                  </a:lnTo>
                  <a:lnTo>
                    <a:pt x="137731" y="0"/>
                  </a:lnTo>
                  <a:lnTo>
                    <a:pt x="153638" y="15811"/>
                  </a:lnTo>
                  <a:lnTo>
                    <a:pt x="76771" y="92678"/>
                  </a:lnTo>
                  <a:lnTo>
                    <a:pt x="0" y="15907"/>
                  </a:lnTo>
                  <a:close/>
                </a:path>
              </a:pathLst>
            </a:custGeom>
            <a:solidFill>
              <a:srgbClr val="FFFFFF"/>
            </a:solidFill>
            <a:ln w="9525" cap="flat">
              <a:noFill/>
              <a:prstDash val="solid"/>
              <a:miter/>
            </a:ln>
          </p:spPr>
          <p:txBody>
            <a:bodyPr rtlCol="1" anchor="ctr"/>
            <a:lstStyle/>
            <a:p>
              <a:endParaRPr lang="he-IL" sz="1799"/>
            </a:p>
          </p:txBody>
        </p:sp>
      </p:grpSp>
      <p:sp>
        <p:nvSpPr>
          <p:cNvPr id="170" name="Freeform: Shape 169">
            <a:extLst>
              <a:ext uri="{FF2B5EF4-FFF2-40B4-BE49-F238E27FC236}">
                <a16:creationId xmlns:a16="http://schemas.microsoft.com/office/drawing/2014/main" id="{EB4B6753-7C1D-4B52-620B-52AE4200EC4C}"/>
              </a:ext>
            </a:extLst>
          </p:cNvPr>
          <p:cNvSpPr/>
          <p:nvPr/>
        </p:nvSpPr>
        <p:spPr>
          <a:xfrm>
            <a:off x="2438927" y="2288638"/>
            <a:ext cx="4280122" cy="969671"/>
          </a:xfrm>
          <a:custGeom>
            <a:avLst/>
            <a:gdLst>
              <a:gd name="connsiteX0" fmla="*/ 3091434 w 3226403"/>
              <a:gd name="connsiteY0" fmla="*/ 0 h 730948"/>
              <a:gd name="connsiteX1" fmla="*/ 3226403 w 3226403"/>
              <a:gd name="connsiteY1" fmla="*/ 134969 h 730948"/>
              <a:gd name="connsiteX2" fmla="*/ 3226403 w 3226403"/>
              <a:gd name="connsiteY2" fmla="*/ 595979 h 730948"/>
              <a:gd name="connsiteX3" fmla="*/ 3091434 w 3226403"/>
              <a:gd name="connsiteY3" fmla="*/ 730949 h 730948"/>
              <a:gd name="connsiteX4" fmla="*/ 134969 w 3226403"/>
              <a:gd name="connsiteY4" fmla="*/ 730949 h 730948"/>
              <a:gd name="connsiteX5" fmla="*/ 0 w 3226403"/>
              <a:gd name="connsiteY5" fmla="*/ 595979 h 730948"/>
              <a:gd name="connsiteX6" fmla="*/ 0 w 3226403"/>
              <a:gd name="connsiteY6" fmla="*/ 134969 h 730948"/>
              <a:gd name="connsiteX7" fmla="*/ 134969 w 3226403"/>
              <a:gd name="connsiteY7" fmla="*/ 0 h 73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6403" h="730948">
                <a:moveTo>
                  <a:pt x="3091434" y="0"/>
                </a:moveTo>
                <a:cubicBezTo>
                  <a:pt x="3165975" y="0"/>
                  <a:pt x="3226403" y="60428"/>
                  <a:pt x="3226403" y="134969"/>
                </a:cubicBezTo>
                <a:lnTo>
                  <a:pt x="3226403" y="595979"/>
                </a:lnTo>
                <a:cubicBezTo>
                  <a:pt x="3226403" y="670521"/>
                  <a:pt x="3165976" y="730949"/>
                  <a:pt x="3091434" y="730949"/>
                </a:cubicBezTo>
                <a:lnTo>
                  <a:pt x="134969" y="730949"/>
                </a:lnTo>
                <a:cubicBezTo>
                  <a:pt x="60428" y="730949"/>
                  <a:pt x="0" y="670521"/>
                  <a:pt x="0" y="595979"/>
                </a:cubicBezTo>
                <a:lnTo>
                  <a:pt x="0" y="134969"/>
                </a:lnTo>
                <a:cubicBezTo>
                  <a:pt x="0" y="60428"/>
                  <a:pt x="60428" y="0"/>
                  <a:pt x="134969" y="0"/>
                </a:cubicBezTo>
                <a:close/>
              </a:path>
            </a:pathLst>
          </a:custGeom>
          <a:noFill/>
          <a:ln w="12700" cap="flat">
            <a:solidFill>
              <a:srgbClr val="05A6CC"/>
            </a:solidFill>
            <a:prstDash val="solid"/>
            <a:miter/>
          </a:ln>
        </p:spPr>
        <p:txBody>
          <a:bodyPr rtlCol="1" anchor="ctr"/>
          <a:lstStyle/>
          <a:p>
            <a:endParaRPr lang="he-IL" sz="1799"/>
          </a:p>
        </p:txBody>
      </p:sp>
      <p:grpSp>
        <p:nvGrpSpPr>
          <p:cNvPr id="171" name="Group 170">
            <a:extLst>
              <a:ext uri="{FF2B5EF4-FFF2-40B4-BE49-F238E27FC236}">
                <a16:creationId xmlns:a16="http://schemas.microsoft.com/office/drawing/2014/main" id="{0610B0C8-7528-1204-59CF-7969E2C93512}"/>
              </a:ext>
            </a:extLst>
          </p:cNvPr>
          <p:cNvGrpSpPr/>
          <p:nvPr/>
        </p:nvGrpSpPr>
        <p:grpSpPr>
          <a:xfrm>
            <a:off x="4398178" y="3083160"/>
            <a:ext cx="361616" cy="361616"/>
            <a:chOff x="2320043" y="3003183"/>
            <a:chExt cx="361950" cy="361951"/>
          </a:xfrm>
        </p:grpSpPr>
        <p:sp>
          <p:nvSpPr>
            <p:cNvPr id="172" name="Freeform: Shape 171">
              <a:extLst>
                <a:ext uri="{FF2B5EF4-FFF2-40B4-BE49-F238E27FC236}">
                  <a16:creationId xmlns:a16="http://schemas.microsoft.com/office/drawing/2014/main" id="{CD615EFD-6D90-AAB5-A21D-E40561003215}"/>
                </a:ext>
              </a:extLst>
            </p:cNvPr>
            <p:cNvSpPr/>
            <p:nvPr/>
          </p:nvSpPr>
          <p:spPr>
            <a:xfrm>
              <a:off x="2320043" y="3003183"/>
              <a:ext cx="361950" cy="361951"/>
            </a:xfrm>
            <a:custGeom>
              <a:avLst/>
              <a:gdLst>
                <a:gd name="connsiteX0" fmla="*/ 270510 w 270509"/>
                <a:gd name="connsiteY0" fmla="*/ 135255 h 270510"/>
                <a:gd name="connsiteX1" fmla="*/ 135255 w 270509"/>
                <a:gd name="connsiteY1" fmla="*/ 270510 h 270510"/>
                <a:gd name="connsiteX2" fmla="*/ 0 w 270509"/>
                <a:gd name="connsiteY2" fmla="*/ 135255 h 270510"/>
                <a:gd name="connsiteX3" fmla="*/ 135255 w 270509"/>
                <a:gd name="connsiteY3" fmla="*/ 0 h 270510"/>
                <a:gd name="connsiteX4" fmla="*/ 270510 w 270509"/>
                <a:gd name="connsiteY4" fmla="*/ 135255 h 27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09" h="270510">
                  <a:moveTo>
                    <a:pt x="270510" y="135255"/>
                  </a:moveTo>
                  <a:cubicBezTo>
                    <a:pt x="270510" y="209954"/>
                    <a:pt x="209954" y="270510"/>
                    <a:pt x="135255" y="270510"/>
                  </a:cubicBezTo>
                  <a:cubicBezTo>
                    <a:pt x="60556" y="270510"/>
                    <a:pt x="0" y="209954"/>
                    <a:pt x="0" y="135255"/>
                  </a:cubicBezTo>
                  <a:cubicBezTo>
                    <a:pt x="0" y="60556"/>
                    <a:pt x="60556" y="0"/>
                    <a:pt x="135255" y="0"/>
                  </a:cubicBezTo>
                  <a:cubicBezTo>
                    <a:pt x="209954" y="0"/>
                    <a:pt x="270510" y="60556"/>
                    <a:pt x="270510" y="135255"/>
                  </a:cubicBezTo>
                  <a:close/>
                </a:path>
              </a:pathLst>
            </a:custGeom>
            <a:solidFill>
              <a:srgbClr val="05A6CC"/>
            </a:solidFill>
            <a:ln w="9525" cap="flat">
              <a:noFill/>
              <a:prstDash val="solid"/>
              <a:miter/>
            </a:ln>
          </p:spPr>
          <p:txBody>
            <a:bodyPr rtlCol="1" anchor="ctr"/>
            <a:lstStyle/>
            <a:p>
              <a:endParaRPr lang="he-IL" sz="1799" dirty="0"/>
            </a:p>
          </p:txBody>
        </p:sp>
        <p:sp>
          <p:nvSpPr>
            <p:cNvPr id="173" name="Freeform: Shape 172">
              <a:extLst>
                <a:ext uri="{FF2B5EF4-FFF2-40B4-BE49-F238E27FC236}">
                  <a16:creationId xmlns:a16="http://schemas.microsoft.com/office/drawing/2014/main" id="{011318BA-A5EA-B26E-B816-BECEEC41B8CD}"/>
                </a:ext>
              </a:extLst>
            </p:cNvPr>
            <p:cNvSpPr/>
            <p:nvPr/>
          </p:nvSpPr>
          <p:spPr>
            <a:xfrm>
              <a:off x="2398232" y="3140001"/>
              <a:ext cx="205573" cy="124006"/>
            </a:xfrm>
            <a:custGeom>
              <a:avLst/>
              <a:gdLst>
                <a:gd name="connsiteX0" fmla="*/ 0 w 153638"/>
                <a:gd name="connsiteY0" fmla="*/ 15907 h 92678"/>
                <a:gd name="connsiteX1" fmla="*/ 15907 w 153638"/>
                <a:gd name="connsiteY1" fmla="*/ 0 h 92678"/>
                <a:gd name="connsiteX2" fmla="*/ 76771 w 153638"/>
                <a:gd name="connsiteY2" fmla="*/ 60960 h 92678"/>
                <a:gd name="connsiteX3" fmla="*/ 137731 w 153638"/>
                <a:gd name="connsiteY3" fmla="*/ 0 h 92678"/>
                <a:gd name="connsiteX4" fmla="*/ 153638 w 153638"/>
                <a:gd name="connsiteY4" fmla="*/ 15811 h 92678"/>
                <a:gd name="connsiteX5" fmla="*/ 76771 w 153638"/>
                <a:gd name="connsiteY5" fmla="*/ 92678 h 92678"/>
                <a:gd name="connsiteX6" fmla="*/ 0 w 153638"/>
                <a:gd name="connsiteY6" fmla="*/ 15907 h 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38" h="92678">
                  <a:moveTo>
                    <a:pt x="0" y="15907"/>
                  </a:moveTo>
                  <a:lnTo>
                    <a:pt x="15907" y="0"/>
                  </a:lnTo>
                  <a:lnTo>
                    <a:pt x="76771" y="60960"/>
                  </a:lnTo>
                  <a:lnTo>
                    <a:pt x="137731" y="0"/>
                  </a:lnTo>
                  <a:lnTo>
                    <a:pt x="153638" y="15811"/>
                  </a:lnTo>
                  <a:lnTo>
                    <a:pt x="76771" y="92678"/>
                  </a:lnTo>
                  <a:lnTo>
                    <a:pt x="0" y="15907"/>
                  </a:lnTo>
                  <a:close/>
                </a:path>
              </a:pathLst>
            </a:custGeom>
            <a:solidFill>
              <a:srgbClr val="FFFFFF"/>
            </a:solidFill>
            <a:ln w="9525" cap="flat">
              <a:noFill/>
              <a:prstDash val="solid"/>
              <a:miter/>
            </a:ln>
          </p:spPr>
          <p:txBody>
            <a:bodyPr rtlCol="1" anchor="ctr"/>
            <a:lstStyle/>
            <a:p>
              <a:endParaRPr lang="he-IL" sz="1799"/>
            </a:p>
          </p:txBody>
        </p:sp>
      </p:grpSp>
    </p:spTree>
    <p:extLst>
      <p:ext uri="{BB962C8B-B14F-4D97-AF65-F5344CB8AC3E}">
        <p14:creationId xmlns:p14="http://schemas.microsoft.com/office/powerpoint/2010/main" val="407135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2"/>
                                        </p:tgtEl>
                                        <p:attrNameLst>
                                          <p:attrName>style.visibility</p:attrName>
                                        </p:attrNameLst>
                                      </p:cBhvr>
                                      <p:to>
                                        <p:strVal val="visible"/>
                                      </p:to>
                                    </p:set>
                                    <p:anim calcmode="lin" valueType="num">
                                      <p:cBhvr additive="base">
                                        <p:cTn id="12" dur="500" fill="hold"/>
                                        <p:tgtEl>
                                          <p:spTgt spid="142"/>
                                        </p:tgtEl>
                                        <p:attrNameLst>
                                          <p:attrName>ppt_x</p:attrName>
                                        </p:attrNameLst>
                                      </p:cBhvr>
                                      <p:tavLst>
                                        <p:tav tm="0">
                                          <p:val>
                                            <p:strVal val="#ppt_x"/>
                                          </p:val>
                                        </p:tav>
                                        <p:tav tm="100000">
                                          <p:val>
                                            <p:strVal val="#ppt_x"/>
                                          </p:val>
                                        </p:tav>
                                      </p:tavLst>
                                    </p:anim>
                                    <p:anim calcmode="lin" valueType="num">
                                      <p:cBhvr additive="base">
                                        <p:cTn id="13" dur="500" fill="hold"/>
                                        <p:tgtEl>
                                          <p:spTgt spid="14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1+#ppt_w/2"/>
                                          </p:val>
                                        </p:tav>
                                        <p:tav tm="100000">
                                          <p:val>
                                            <p:strVal val="#ppt_x"/>
                                          </p:val>
                                        </p:tav>
                                      </p:tavLst>
                                    </p:anim>
                                    <p:anim calcmode="lin" valueType="num">
                                      <p:cBhvr additive="base">
                                        <p:cTn id="18" dur="500" fill="hold"/>
                                        <p:tgtEl>
                                          <p:spTgt spid="5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anim calcmode="lin" valueType="num">
                                      <p:cBhvr additive="base">
                                        <p:cTn id="21" dur="500" fill="hold"/>
                                        <p:tgtEl>
                                          <p:spTgt spid="108"/>
                                        </p:tgtEl>
                                        <p:attrNameLst>
                                          <p:attrName>ppt_x</p:attrName>
                                        </p:attrNameLst>
                                      </p:cBhvr>
                                      <p:tavLst>
                                        <p:tav tm="0">
                                          <p:val>
                                            <p:strVal val="1+#ppt_w/2"/>
                                          </p:val>
                                        </p:tav>
                                        <p:tav tm="100000">
                                          <p:val>
                                            <p:strVal val="#ppt_x"/>
                                          </p:val>
                                        </p:tav>
                                      </p:tavLst>
                                    </p:anim>
                                    <p:anim calcmode="lin" valueType="num">
                                      <p:cBhvr additive="base">
                                        <p:cTn id="22" dur="500" fill="hold"/>
                                        <p:tgtEl>
                                          <p:spTgt spid="10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additive="base">
                                        <p:cTn id="25" dur="500" fill="hold"/>
                                        <p:tgtEl>
                                          <p:spTgt spid="100"/>
                                        </p:tgtEl>
                                        <p:attrNameLst>
                                          <p:attrName>ppt_x</p:attrName>
                                        </p:attrNameLst>
                                      </p:cBhvr>
                                      <p:tavLst>
                                        <p:tav tm="0">
                                          <p:val>
                                            <p:strVal val="1+#ppt_w/2"/>
                                          </p:val>
                                        </p:tav>
                                        <p:tav tm="100000">
                                          <p:val>
                                            <p:strVal val="#ppt_x"/>
                                          </p:val>
                                        </p:tav>
                                      </p:tavLst>
                                    </p:anim>
                                    <p:anim calcmode="lin" valueType="num">
                                      <p:cBhvr additive="base">
                                        <p:cTn id="26" dur="500" fill="hold"/>
                                        <p:tgtEl>
                                          <p:spTgt spid="100"/>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1+#ppt_w/2"/>
                                          </p:val>
                                        </p:tav>
                                        <p:tav tm="100000">
                                          <p:val>
                                            <p:strVal val="#ppt_x"/>
                                          </p:val>
                                        </p:tav>
                                      </p:tavLst>
                                    </p:anim>
                                    <p:anim calcmode="lin" valueType="num">
                                      <p:cBhvr additive="base">
                                        <p:cTn id="35" dur="500" fill="hold"/>
                                        <p:tgtEl>
                                          <p:spTgt spid="67"/>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additive="base">
                                        <p:cTn id="43" dur="500" fill="hold"/>
                                        <p:tgtEl>
                                          <p:spTgt spid="102"/>
                                        </p:tgtEl>
                                        <p:attrNameLst>
                                          <p:attrName>ppt_x</p:attrName>
                                        </p:attrNameLst>
                                      </p:cBhvr>
                                      <p:tavLst>
                                        <p:tav tm="0">
                                          <p:val>
                                            <p:strVal val="1+#ppt_w/2"/>
                                          </p:val>
                                        </p:tav>
                                        <p:tav tm="100000">
                                          <p:val>
                                            <p:strVal val="#ppt_x"/>
                                          </p:val>
                                        </p:tav>
                                      </p:tavLst>
                                    </p:anim>
                                    <p:anim calcmode="lin" valueType="num">
                                      <p:cBhvr additive="base">
                                        <p:cTn id="44" dur="500" fill="hold"/>
                                        <p:tgtEl>
                                          <p:spTgt spid="102"/>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1+#ppt_w/2"/>
                                          </p:val>
                                        </p:tav>
                                        <p:tav tm="100000">
                                          <p:val>
                                            <p:strVal val="#ppt_x"/>
                                          </p:val>
                                        </p:tav>
                                      </p:tavLst>
                                    </p:anim>
                                    <p:anim calcmode="lin" valueType="num">
                                      <p:cBhvr additive="base">
                                        <p:cTn id="49" dur="500" fill="hold"/>
                                        <p:tgtEl>
                                          <p:spTgt spid="31"/>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4" fill="hold" nodeType="afterEffect">
                                  <p:stCondLst>
                                    <p:cond delay="0"/>
                                  </p:stCondLst>
                                  <p:childTnLst>
                                    <p:set>
                                      <p:cBhvr>
                                        <p:cTn id="52" dur="1" fill="hold">
                                          <p:stCondLst>
                                            <p:cond delay="0"/>
                                          </p:stCondLst>
                                        </p:cTn>
                                        <p:tgtEl>
                                          <p:spTgt spid="148"/>
                                        </p:tgtEl>
                                        <p:attrNameLst>
                                          <p:attrName>style.visibility</p:attrName>
                                        </p:attrNameLst>
                                      </p:cBhvr>
                                      <p:to>
                                        <p:strVal val="visible"/>
                                      </p:to>
                                    </p:set>
                                    <p:anim calcmode="lin" valueType="num">
                                      <p:cBhvr additive="base">
                                        <p:cTn id="53" dur="500" fill="hold"/>
                                        <p:tgtEl>
                                          <p:spTgt spid="148"/>
                                        </p:tgtEl>
                                        <p:attrNameLst>
                                          <p:attrName>ppt_x</p:attrName>
                                        </p:attrNameLst>
                                      </p:cBhvr>
                                      <p:tavLst>
                                        <p:tav tm="0">
                                          <p:val>
                                            <p:strVal val="#ppt_x"/>
                                          </p:val>
                                        </p:tav>
                                        <p:tav tm="100000">
                                          <p:val>
                                            <p:strVal val="#ppt_x"/>
                                          </p:val>
                                        </p:tav>
                                      </p:tavLst>
                                    </p:anim>
                                    <p:anim calcmode="lin" valueType="num">
                                      <p:cBhvr additive="base">
                                        <p:cTn id="54"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0"/>
                                        </p:tgtEl>
                                        <p:attrNameLst>
                                          <p:attrName>style.visibility</p:attrName>
                                        </p:attrNameLst>
                                      </p:cBhvr>
                                      <p:to>
                                        <p:strVal val="visible"/>
                                      </p:to>
                                    </p:set>
                                    <p:anim calcmode="lin" valueType="num">
                                      <p:cBhvr additive="base">
                                        <p:cTn id="59" dur="500" fill="hold"/>
                                        <p:tgtEl>
                                          <p:spTgt spid="170"/>
                                        </p:tgtEl>
                                        <p:attrNameLst>
                                          <p:attrName>ppt_x</p:attrName>
                                        </p:attrNameLst>
                                      </p:cBhvr>
                                      <p:tavLst>
                                        <p:tav tm="0">
                                          <p:val>
                                            <p:strVal val="#ppt_x"/>
                                          </p:val>
                                        </p:tav>
                                        <p:tav tm="100000">
                                          <p:val>
                                            <p:strVal val="#ppt_x"/>
                                          </p:val>
                                        </p:tav>
                                      </p:tavLst>
                                    </p:anim>
                                    <p:anim calcmode="lin" valueType="num">
                                      <p:cBhvr additive="base">
                                        <p:cTn id="60" dur="500" fill="hold"/>
                                        <p:tgtEl>
                                          <p:spTgt spid="170"/>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2" presetClass="entr" presetSubtype="2" fill="hold" grpId="0" nodeType="afterEffect">
                                  <p:stCondLst>
                                    <p:cond delay="0"/>
                                  </p:stCondLst>
                                  <p:childTnLst>
                                    <p:set>
                                      <p:cBhvr>
                                        <p:cTn id="63" dur="1" fill="hold">
                                          <p:stCondLst>
                                            <p:cond delay="0"/>
                                          </p:stCondLst>
                                        </p:cTn>
                                        <p:tgtEl>
                                          <p:spTgt spid="106"/>
                                        </p:tgtEl>
                                        <p:attrNameLst>
                                          <p:attrName>style.visibility</p:attrName>
                                        </p:attrNameLst>
                                      </p:cBhvr>
                                      <p:to>
                                        <p:strVal val="visible"/>
                                      </p:to>
                                    </p:set>
                                    <p:anim calcmode="lin" valueType="num">
                                      <p:cBhvr additive="base">
                                        <p:cTn id="64" dur="500" fill="hold"/>
                                        <p:tgtEl>
                                          <p:spTgt spid="106"/>
                                        </p:tgtEl>
                                        <p:attrNameLst>
                                          <p:attrName>ppt_x</p:attrName>
                                        </p:attrNameLst>
                                      </p:cBhvr>
                                      <p:tavLst>
                                        <p:tav tm="0">
                                          <p:val>
                                            <p:strVal val="1+#ppt_w/2"/>
                                          </p:val>
                                        </p:tav>
                                        <p:tav tm="100000">
                                          <p:val>
                                            <p:strVal val="#ppt_x"/>
                                          </p:val>
                                        </p:tav>
                                      </p:tavLst>
                                    </p:anim>
                                    <p:anim calcmode="lin" valueType="num">
                                      <p:cBhvr additive="base">
                                        <p:cTn id="65" dur="500" fill="hold"/>
                                        <p:tgtEl>
                                          <p:spTgt spid="106"/>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109"/>
                                        </p:tgtEl>
                                        <p:attrNameLst>
                                          <p:attrName>style.visibility</p:attrName>
                                        </p:attrNameLst>
                                      </p:cBhvr>
                                      <p:to>
                                        <p:strVal val="visible"/>
                                      </p:to>
                                    </p:set>
                                    <p:anim calcmode="lin" valueType="num">
                                      <p:cBhvr additive="base">
                                        <p:cTn id="68" dur="500" fill="hold"/>
                                        <p:tgtEl>
                                          <p:spTgt spid="109"/>
                                        </p:tgtEl>
                                        <p:attrNameLst>
                                          <p:attrName>ppt_x</p:attrName>
                                        </p:attrNameLst>
                                      </p:cBhvr>
                                      <p:tavLst>
                                        <p:tav tm="0">
                                          <p:val>
                                            <p:strVal val="1+#ppt_w/2"/>
                                          </p:val>
                                        </p:tav>
                                        <p:tav tm="100000">
                                          <p:val>
                                            <p:strVal val="#ppt_x"/>
                                          </p:val>
                                        </p:tav>
                                      </p:tavLst>
                                    </p:anim>
                                    <p:anim calcmode="lin" valueType="num">
                                      <p:cBhvr additive="base">
                                        <p:cTn id="69" dur="500" fill="hold"/>
                                        <p:tgtEl>
                                          <p:spTgt spid="109"/>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126"/>
                                        </p:tgtEl>
                                        <p:attrNameLst>
                                          <p:attrName>style.visibility</p:attrName>
                                        </p:attrNameLst>
                                      </p:cBhvr>
                                      <p:to>
                                        <p:strVal val="visible"/>
                                      </p:to>
                                    </p:set>
                                    <p:anim calcmode="lin" valueType="num">
                                      <p:cBhvr additive="base">
                                        <p:cTn id="72" dur="500" fill="hold"/>
                                        <p:tgtEl>
                                          <p:spTgt spid="126"/>
                                        </p:tgtEl>
                                        <p:attrNameLst>
                                          <p:attrName>ppt_x</p:attrName>
                                        </p:attrNameLst>
                                      </p:cBhvr>
                                      <p:tavLst>
                                        <p:tav tm="0">
                                          <p:val>
                                            <p:strVal val="1+#ppt_w/2"/>
                                          </p:val>
                                        </p:tav>
                                        <p:tav tm="100000">
                                          <p:val>
                                            <p:strVal val="#ppt_x"/>
                                          </p:val>
                                        </p:tav>
                                      </p:tavLst>
                                    </p:anim>
                                    <p:anim calcmode="lin" valueType="num">
                                      <p:cBhvr additive="base">
                                        <p:cTn id="73" dur="500" fill="hold"/>
                                        <p:tgtEl>
                                          <p:spTgt spid="126"/>
                                        </p:tgtEl>
                                        <p:attrNameLst>
                                          <p:attrName>ppt_y</p:attrName>
                                        </p:attrNameLst>
                                      </p:cBhvr>
                                      <p:tavLst>
                                        <p:tav tm="0">
                                          <p:val>
                                            <p:strVal val="#ppt_y"/>
                                          </p:val>
                                        </p:tav>
                                        <p:tav tm="100000">
                                          <p:val>
                                            <p:strVal val="#ppt_y"/>
                                          </p:val>
                                        </p:tav>
                                      </p:tavLst>
                                    </p:anim>
                                  </p:childTnLst>
                                </p:cTn>
                              </p:par>
                            </p:childTnLst>
                          </p:cTn>
                        </p:par>
                        <p:par>
                          <p:cTn id="74" fill="hold">
                            <p:stCondLst>
                              <p:cond delay="1000"/>
                            </p:stCondLst>
                            <p:childTnLst>
                              <p:par>
                                <p:cTn id="75" presetID="2" presetClass="entr" presetSubtype="2" fill="hold"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1+#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500" fill="hold"/>
                                        <p:tgtEl>
                                          <p:spTgt spid="64"/>
                                        </p:tgtEl>
                                        <p:attrNameLst>
                                          <p:attrName>ppt_x</p:attrName>
                                        </p:attrNameLst>
                                      </p:cBhvr>
                                      <p:tavLst>
                                        <p:tav tm="0">
                                          <p:val>
                                            <p:strVal val="1+#ppt_w/2"/>
                                          </p:val>
                                        </p:tav>
                                        <p:tav tm="100000">
                                          <p:val>
                                            <p:strVal val="#ppt_x"/>
                                          </p:val>
                                        </p:tav>
                                      </p:tavLst>
                                    </p:anim>
                                    <p:anim calcmode="lin" valueType="num">
                                      <p:cBhvr additive="base">
                                        <p:cTn id="82" dur="50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1500"/>
                            </p:stCondLst>
                            <p:childTnLst>
                              <p:par>
                                <p:cTn id="84" presetID="2" presetClass="entr" presetSubtype="2" fill="hold" nodeType="after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additive="base">
                                        <p:cTn id="86" dur="500" fill="hold"/>
                                        <p:tgtEl>
                                          <p:spTgt spid="33"/>
                                        </p:tgtEl>
                                        <p:attrNameLst>
                                          <p:attrName>ppt_x</p:attrName>
                                        </p:attrNameLst>
                                      </p:cBhvr>
                                      <p:tavLst>
                                        <p:tav tm="0">
                                          <p:val>
                                            <p:strVal val="1+#ppt_w/2"/>
                                          </p:val>
                                        </p:tav>
                                        <p:tav tm="100000">
                                          <p:val>
                                            <p:strVal val="#ppt_x"/>
                                          </p:val>
                                        </p:tav>
                                      </p:tavLst>
                                    </p:anim>
                                    <p:anim calcmode="lin" valueType="num">
                                      <p:cBhvr additive="base">
                                        <p:cTn id="87" dur="500" fill="hold"/>
                                        <p:tgtEl>
                                          <p:spTgt spid="3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135"/>
                                        </p:tgtEl>
                                        <p:attrNameLst>
                                          <p:attrName>style.visibility</p:attrName>
                                        </p:attrNameLst>
                                      </p:cBhvr>
                                      <p:to>
                                        <p:strVal val="visible"/>
                                      </p:to>
                                    </p:set>
                                    <p:anim calcmode="lin" valueType="num">
                                      <p:cBhvr additive="base">
                                        <p:cTn id="90" dur="500" fill="hold"/>
                                        <p:tgtEl>
                                          <p:spTgt spid="135"/>
                                        </p:tgtEl>
                                        <p:attrNameLst>
                                          <p:attrName>ppt_x</p:attrName>
                                        </p:attrNameLst>
                                      </p:cBhvr>
                                      <p:tavLst>
                                        <p:tav tm="0">
                                          <p:val>
                                            <p:strVal val="1+#ppt_w/2"/>
                                          </p:val>
                                        </p:tav>
                                        <p:tav tm="100000">
                                          <p:val>
                                            <p:strVal val="#ppt_x"/>
                                          </p:val>
                                        </p:tav>
                                      </p:tavLst>
                                    </p:anim>
                                    <p:anim calcmode="lin" valueType="num">
                                      <p:cBhvr additive="base">
                                        <p:cTn id="91" dur="500" fill="hold"/>
                                        <p:tgtEl>
                                          <p:spTgt spid="135"/>
                                        </p:tgtEl>
                                        <p:attrNameLst>
                                          <p:attrName>ppt_y</p:attrName>
                                        </p:attrNameLst>
                                      </p:cBhvr>
                                      <p:tavLst>
                                        <p:tav tm="0">
                                          <p:val>
                                            <p:strVal val="#ppt_y"/>
                                          </p:val>
                                        </p:tav>
                                        <p:tav tm="100000">
                                          <p:val>
                                            <p:strVal val="#ppt_y"/>
                                          </p:val>
                                        </p:tav>
                                      </p:tavLst>
                                    </p:anim>
                                  </p:childTnLst>
                                </p:cTn>
                              </p:par>
                            </p:childTnLst>
                          </p:cTn>
                        </p:par>
                        <p:par>
                          <p:cTn id="92" fill="hold">
                            <p:stCondLst>
                              <p:cond delay="2000"/>
                            </p:stCondLst>
                            <p:childTnLst>
                              <p:par>
                                <p:cTn id="93" presetID="2" presetClass="entr" presetSubtype="2"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500" fill="hold"/>
                                        <p:tgtEl>
                                          <p:spTgt spid="16"/>
                                        </p:tgtEl>
                                        <p:attrNameLst>
                                          <p:attrName>ppt_x</p:attrName>
                                        </p:attrNameLst>
                                      </p:cBhvr>
                                      <p:tavLst>
                                        <p:tav tm="0">
                                          <p:val>
                                            <p:strVal val="1+#ppt_w/2"/>
                                          </p:val>
                                        </p:tav>
                                        <p:tav tm="100000">
                                          <p:val>
                                            <p:strVal val="#ppt_x"/>
                                          </p:val>
                                        </p:tav>
                                      </p:tavLst>
                                    </p:anim>
                                    <p:anim calcmode="lin" valueType="num">
                                      <p:cBhvr additive="base">
                                        <p:cTn id="96" dur="500" fill="hold"/>
                                        <p:tgtEl>
                                          <p:spTgt spid="16"/>
                                        </p:tgtEl>
                                        <p:attrNameLst>
                                          <p:attrName>ppt_y</p:attrName>
                                        </p:attrNameLst>
                                      </p:cBhvr>
                                      <p:tavLst>
                                        <p:tav tm="0">
                                          <p:val>
                                            <p:strVal val="#ppt_y"/>
                                          </p:val>
                                        </p:tav>
                                        <p:tav tm="100000">
                                          <p:val>
                                            <p:strVal val="#ppt_y"/>
                                          </p:val>
                                        </p:tav>
                                      </p:tavLst>
                                    </p:anim>
                                  </p:childTnLst>
                                </p:cTn>
                              </p:par>
                            </p:childTnLst>
                          </p:cTn>
                        </p:par>
                        <p:par>
                          <p:cTn id="97" fill="hold">
                            <p:stCondLst>
                              <p:cond delay="2500"/>
                            </p:stCondLst>
                            <p:childTnLst>
                              <p:par>
                                <p:cTn id="98" presetID="2" presetClass="entr" presetSubtype="4" fill="hold" nodeType="afterEffect">
                                  <p:stCondLst>
                                    <p:cond delay="0"/>
                                  </p:stCondLst>
                                  <p:childTnLst>
                                    <p:set>
                                      <p:cBhvr>
                                        <p:cTn id="99" dur="1" fill="hold">
                                          <p:stCondLst>
                                            <p:cond delay="0"/>
                                          </p:stCondLst>
                                        </p:cTn>
                                        <p:tgtEl>
                                          <p:spTgt spid="171"/>
                                        </p:tgtEl>
                                        <p:attrNameLst>
                                          <p:attrName>style.visibility</p:attrName>
                                        </p:attrNameLst>
                                      </p:cBhvr>
                                      <p:to>
                                        <p:strVal val="visible"/>
                                      </p:to>
                                    </p:set>
                                    <p:anim calcmode="lin" valueType="num">
                                      <p:cBhvr additive="base">
                                        <p:cTn id="100" dur="500" fill="hold"/>
                                        <p:tgtEl>
                                          <p:spTgt spid="171"/>
                                        </p:tgtEl>
                                        <p:attrNameLst>
                                          <p:attrName>ppt_x</p:attrName>
                                        </p:attrNameLst>
                                      </p:cBhvr>
                                      <p:tavLst>
                                        <p:tav tm="0">
                                          <p:val>
                                            <p:strVal val="#ppt_x"/>
                                          </p:val>
                                        </p:tav>
                                        <p:tav tm="100000">
                                          <p:val>
                                            <p:strVal val="#ppt_x"/>
                                          </p:val>
                                        </p:tav>
                                      </p:tavLst>
                                    </p:anim>
                                    <p:anim calcmode="lin" valueType="num">
                                      <p:cBhvr additive="base">
                                        <p:cTn id="101"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additive="base">
                                        <p:cTn id="106" dur="500" fill="hold"/>
                                        <p:tgtEl>
                                          <p:spTgt spid="51"/>
                                        </p:tgtEl>
                                        <p:attrNameLst>
                                          <p:attrName>ppt_x</p:attrName>
                                        </p:attrNameLst>
                                      </p:cBhvr>
                                      <p:tavLst>
                                        <p:tav tm="0">
                                          <p:val>
                                            <p:strVal val="#ppt_x"/>
                                          </p:val>
                                        </p:tav>
                                        <p:tav tm="100000">
                                          <p:val>
                                            <p:strVal val="#ppt_x"/>
                                          </p:val>
                                        </p:tav>
                                      </p:tavLst>
                                    </p:anim>
                                    <p:anim calcmode="lin" valueType="num">
                                      <p:cBhvr additive="base">
                                        <p:cTn id="107" dur="500" fill="hold"/>
                                        <p:tgtEl>
                                          <p:spTgt spid="51"/>
                                        </p:tgtEl>
                                        <p:attrNameLst>
                                          <p:attrName>ppt_y</p:attrName>
                                        </p:attrNameLst>
                                      </p:cBhvr>
                                      <p:tavLst>
                                        <p:tav tm="0">
                                          <p:val>
                                            <p:strVal val="1+#ppt_h/2"/>
                                          </p:val>
                                        </p:tav>
                                        <p:tav tm="100000">
                                          <p:val>
                                            <p:strVal val="#ppt_y"/>
                                          </p:val>
                                        </p:tav>
                                      </p:tavLst>
                                    </p:anim>
                                  </p:childTnLst>
                                </p:cTn>
                              </p:par>
                            </p:childTnLst>
                          </p:cTn>
                        </p:par>
                        <p:par>
                          <p:cTn id="108" fill="hold">
                            <p:stCondLst>
                              <p:cond delay="500"/>
                            </p:stCondLst>
                            <p:childTnLst>
                              <p:par>
                                <p:cTn id="109" presetID="2" presetClass="entr" presetSubtype="2"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500" fill="hold"/>
                                        <p:tgtEl>
                                          <p:spTgt spid="52"/>
                                        </p:tgtEl>
                                        <p:attrNameLst>
                                          <p:attrName>ppt_x</p:attrName>
                                        </p:attrNameLst>
                                      </p:cBhvr>
                                      <p:tavLst>
                                        <p:tav tm="0">
                                          <p:val>
                                            <p:strVal val="1+#ppt_w/2"/>
                                          </p:val>
                                        </p:tav>
                                        <p:tav tm="100000">
                                          <p:val>
                                            <p:strVal val="#ppt_x"/>
                                          </p:val>
                                        </p:tav>
                                      </p:tavLst>
                                    </p:anim>
                                    <p:anim calcmode="lin" valueType="num">
                                      <p:cBhvr additive="base">
                                        <p:cTn id="112" dur="500" fill="hold"/>
                                        <p:tgtEl>
                                          <p:spTgt spid="5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110"/>
                                        </p:tgtEl>
                                        <p:attrNameLst>
                                          <p:attrName>style.visibility</p:attrName>
                                        </p:attrNameLst>
                                      </p:cBhvr>
                                      <p:to>
                                        <p:strVal val="visible"/>
                                      </p:to>
                                    </p:set>
                                    <p:anim calcmode="lin" valueType="num">
                                      <p:cBhvr additive="base">
                                        <p:cTn id="115" dur="500" fill="hold"/>
                                        <p:tgtEl>
                                          <p:spTgt spid="110"/>
                                        </p:tgtEl>
                                        <p:attrNameLst>
                                          <p:attrName>ppt_x</p:attrName>
                                        </p:attrNameLst>
                                      </p:cBhvr>
                                      <p:tavLst>
                                        <p:tav tm="0">
                                          <p:val>
                                            <p:strVal val="1+#ppt_w/2"/>
                                          </p:val>
                                        </p:tav>
                                        <p:tav tm="100000">
                                          <p:val>
                                            <p:strVal val="#ppt_x"/>
                                          </p:val>
                                        </p:tav>
                                      </p:tavLst>
                                    </p:anim>
                                    <p:anim calcmode="lin" valueType="num">
                                      <p:cBhvr additive="base">
                                        <p:cTn id="116" dur="500" fill="hold"/>
                                        <p:tgtEl>
                                          <p:spTgt spid="110"/>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anim calcmode="lin" valueType="num">
                                      <p:cBhvr additive="base">
                                        <p:cTn id="119" dur="500" fill="hold"/>
                                        <p:tgtEl>
                                          <p:spTgt spid="56"/>
                                        </p:tgtEl>
                                        <p:attrNameLst>
                                          <p:attrName>ppt_x</p:attrName>
                                        </p:attrNameLst>
                                      </p:cBhvr>
                                      <p:tavLst>
                                        <p:tav tm="0">
                                          <p:val>
                                            <p:strVal val="1+#ppt_w/2"/>
                                          </p:val>
                                        </p:tav>
                                        <p:tav tm="100000">
                                          <p:val>
                                            <p:strVal val="#ppt_x"/>
                                          </p:val>
                                        </p:tav>
                                      </p:tavLst>
                                    </p:anim>
                                    <p:anim calcmode="lin" valueType="num">
                                      <p:cBhvr additive="base">
                                        <p:cTn id="120" dur="500" fill="hold"/>
                                        <p:tgtEl>
                                          <p:spTgt spid="56"/>
                                        </p:tgtEl>
                                        <p:attrNameLst>
                                          <p:attrName>ppt_y</p:attrName>
                                        </p:attrNameLst>
                                      </p:cBhvr>
                                      <p:tavLst>
                                        <p:tav tm="0">
                                          <p:val>
                                            <p:strVal val="#ppt_y"/>
                                          </p:val>
                                        </p:tav>
                                        <p:tav tm="100000">
                                          <p:val>
                                            <p:strVal val="#ppt_y"/>
                                          </p:val>
                                        </p:tav>
                                      </p:tavLst>
                                    </p:anim>
                                  </p:childTnLst>
                                </p:cTn>
                              </p:par>
                            </p:childTnLst>
                          </p:cTn>
                        </p:par>
                        <p:par>
                          <p:cTn id="121" fill="hold">
                            <p:stCondLst>
                              <p:cond delay="1000"/>
                            </p:stCondLst>
                            <p:childTnLst>
                              <p:par>
                                <p:cTn id="122" presetID="2" presetClass="entr" presetSubtype="2" fill="hold" nodeType="afterEffect">
                                  <p:stCondLst>
                                    <p:cond delay="0"/>
                                  </p:stCondLst>
                                  <p:childTnLst>
                                    <p:set>
                                      <p:cBhvr>
                                        <p:cTn id="123" dur="1" fill="hold">
                                          <p:stCondLst>
                                            <p:cond delay="0"/>
                                          </p:stCondLst>
                                        </p:cTn>
                                        <p:tgtEl>
                                          <p:spTgt spid="174"/>
                                        </p:tgtEl>
                                        <p:attrNameLst>
                                          <p:attrName>style.visibility</p:attrName>
                                        </p:attrNameLst>
                                      </p:cBhvr>
                                      <p:to>
                                        <p:strVal val="visible"/>
                                      </p:to>
                                    </p:set>
                                    <p:anim calcmode="lin" valueType="num">
                                      <p:cBhvr additive="base">
                                        <p:cTn id="124" dur="500" fill="hold"/>
                                        <p:tgtEl>
                                          <p:spTgt spid="174"/>
                                        </p:tgtEl>
                                        <p:attrNameLst>
                                          <p:attrName>ppt_x</p:attrName>
                                        </p:attrNameLst>
                                      </p:cBhvr>
                                      <p:tavLst>
                                        <p:tav tm="0">
                                          <p:val>
                                            <p:strVal val="1+#ppt_w/2"/>
                                          </p:val>
                                        </p:tav>
                                        <p:tav tm="100000">
                                          <p:val>
                                            <p:strVal val="#ppt_x"/>
                                          </p:val>
                                        </p:tav>
                                      </p:tavLst>
                                    </p:anim>
                                    <p:anim calcmode="lin" valueType="num">
                                      <p:cBhvr additive="base">
                                        <p:cTn id="125" dur="500" fill="hold"/>
                                        <p:tgtEl>
                                          <p:spTgt spid="174"/>
                                        </p:tgtEl>
                                        <p:attrNameLst>
                                          <p:attrName>ppt_y</p:attrName>
                                        </p:attrNameLst>
                                      </p:cBhvr>
                                      <p:tavLst>
                                        <p:tav tm="0">
                                          <p:val>
                                            <p:strVal val="#ppt_y"/>
                                          </p:val>
                                        </p:tav>
                                        <p:tav tm="100000">
                                          <p:val>
                                            <p:strVal val="#ppt_y"/>
                                          </p:val>
                                        </p:tav>
                                      </p:tavLst>
                                    </p:anim>
                                  </p:childTnLst>
                                </p:cTn>
                              </p:par>
                              <p:par>
                                <p:cTn id="126" presetID="2" presetClass="entr" presetSubtype="2" fill="hold" nodeType="withEffect">
                                  <p:stCondLst>
                                    <p:cond delay="0"/>
                                  </p:stCondLst>
                                  <p:childTnLst>
                                    <p:set>
                                      <p:cBhvr>
                                        <p:cTn id="127" dur="1" fill="hold">
                                          <p:stCondLst>
                                            <p:cond delay="0"/>
                                          </p:stCondLst>
                                        </p:cTn>
                                        <p:tgtEl>
                                          <p:spTgt spid="85"/>
                                        </p:tgtEl>
                                        <p:attrNameLst>
                                          <p:attrName>style.visibility</p:attrName>
                                        </p:attrNameLst>
                                      </p:cBhvr>
                                      <p:to>
                                        <p:strVal val="visible"/>
                                      </p:to>
                                    </p:set>
                                    <p:anim calcmode="lin" valueType="num">
                                      <p:cBhvr additive="base">
                                        <p:cTn id="128" dur="500" fill="hold"/>
                                        <p:tgtEl>
                                          <p:spTgt spid="85"/>
                                        </p:tgtEl>
                                        <p:attrNameLst>
                                          <p:attrName>ppt_x</p:attrName>
                                        </p:attrNameLst>
                                      </p:cBhvr>
                                      <p:tavLst>
                                        <p:tav tm="0">
                                          <p:val>
                                            <p:strVal val="1+#ppt_w/2"/>
                                          </p:val>
                                        </p:tav>
                                        <p:tav tm="100000">
                                          <p:val>
                                            <p:strVal val="#ppt_x"/>
                                          </p:val>
                                        </p:tav>
                                      </p:tavLst>
                                    </p:anim>
                                    <p:anim calcmode="lin" valueType="num">
                                      <p:cBhvr additive="base">
                                        <p:cTn id="129" dur="500" fill="hold"/>
                                        <p:tgtEl>
                                          <p:spTgt spid="85"/>
                                        </p:tgtEl>
                                        <p:attrNameLst>
                                          <p:attrName>ppt_y</p:attrName>
                                        </p:attrNameLst>
                                      </p:cBhvr>
                                      <p:tavLst>
                                        <p:tav tm="0">
                                          <p:val>
                                            <p:strVal val="#ppt_y"/>
                                          </p:val>
                                        </p:tav>
                                        <p:tav tm="100000">
                                          <p:val>
                                            <p:strVal val="#ppt_y"/>
                                          </p:val>
                                        </p:tav>
                                      </p:tavLst>
                                    </p:anim>
                                  </p:childTnLst>
                                </p:cTn>
                              </p:par>
                            </p:childTnLst>
                          </p:cTn>
                        </p:par>
                        <p:par>
                          <p:cTn id="130" fill="hold">
                            <p:stCondLst>
                              <p:cond delay="1500"/>
                            </p:stCondLst>
                            <p:childTnLst>
                              <p:par>
                                <p:cTn id="131" presetID="2" presetClass="entr" presetSubtype="2" fill="hold" nodeType="afterEffect">
                                  <p:stCondLst>
                                    <p:cond delay="0"/>
                                  </p:stCondLst>
                                  <p:childTnLst>
                                    <p:set>
                                      <p:cBhvr>
                                        <p:cTn id="132" dur="1" fill="hold">
                                          <p:stCondLst>
                                            <p:cond delay="0"/>
                                          </p:stCondLst>
                                        </p:cTn>
                                        <p:tgtEl>
                                          <p:spTgt spid="177"/>
                                        </p:tgtEl>
                                        <p:attrNameLst>
                                          <p:attrName>style.visibility</p:attrName>
                                        </p:attrNameLst>
                                      </p:cBhvr>
                                      <p:to>
                                        <p:strVal val="visible"/>
                                      </p:to>
                                    </p:set>
                                    <p:anim calcmode="lin" valueType="num">
                                      <p:cBhvr additive="base">
                                        <p:cTn id="133" dur="500" fill="hold"/>
                                        <p:tgtEl>
                                          <p:spTgt spid="177"/>
                                        </p:tgtEl>
                                        <p:attrNameLst>
                                          <p:attrName>ppt_x</p:attrName>
                                        </p:attrNameLst>
                                      </p:cBhvr>
                                      <p:tavLst>
                                        <p:tav tm="0">
                                          <p:val>
                                            <p:strVal val="1+#ppt_w/2"/>
                                          </p:val>
                                        </p:tav>
                                        <p:tav tm="100000">
                                          <p:val>
                                            <p:strVal val="#ppt_x"/>
                                          </p:val>
                                        </p:tav>
                                      </p:tavLst>
                                    </p:anim>
                                    <p:anim calcmode="lin" valueType="num">
                                      <p:cBhvr additive="base">
                                        <p:cTn id="134" dur="500" fill="hold"/>
                                        <p:tgtEl>
                                          <p:spTgt spid="177"/>
                                        </p:tgtEl>
                                        <p:attrNameLst>
                                          <p:attrName>ppt_y</p:attrName>
                                        </p:attrNameLst>
                                      </p:cBhvr>
                                      <p:tavLst>
                                        <p:tav tm="0">
                                          <p:val>
                                            <p:strVal val="#ppt_y"/>
                                          </p:val>
                                        </p:tav>
                                        <p:tav tm="100000">
                                          <p:val>
                                            <p:strVal val="#ppt_y"/>
                                          </p:val>
                                        </p:tav>
                                      </p:tavLst>
                                    </p:anim>
                                  </p:childTnLst>
                                </p:cTn>
                              </p:par>
                              <p:par>
                                <p:cTn id="135" presetID="2" presetClass="entr" presetSubtype="2" fill="hold" nodeType="withEffect">
                                  <p:stCondLst>
                                    <p:cond delay="0"/>
                                  </p:stCondLst>
                                  <p:childTnLst>
                                    <p:set>
                                      <p:cBhvr>
                                        <p:cTn id="136" dur="1" fill="hold">
                                          <p:stCondLst>
                                            <p:cond delay="0"/>
                                          </p:stCondLst>
                                        </p:cTn>
                                        <p:tgtEl>
                                          <p:spTgt spid="93"/>
                                        </p:tgtEl>
                                        <p:attrNameLst>
                                          <p:attrName>style.visibility</p:attrName>
                                        </p:attrNameLst>
                                      </p:cBhvr>
                                      <p:to>
                                        <p:strVal val="visible"/>
                                      </p:to>
                                    </p:set>
                                    <p:anim calcmode="lin" valueType="num">
                                      <p:cBhvr additive="base">
                                        <p:cTn id="137" dur="500" fill="hold"/>
                                        <p:tgtEl>
                                          <p:spTgt spid="93"/>
                                        </p:tgtEl>
                                        <p:attrNameLst>
                                          <p:attrName>ppt_x</p:attrName>
                                        </p:attrNameLst>
                                      </p:cBhvr>
                                      <p:tavLst>
                                        <p:tav tm="0">
                                          <p:val>
                                            <p:strVal val="1+#ppt_w/2"/>
                                          </p:val>
                                        </p:tav>
                                        <p:tav tm="100000">
                                          <p:val>
                                            <p:strVal val="#ppt_x"/>
                                          </p:val>
                                        </p:tav>
                                      </p:tavLst>
                                    </p:anim>
                                    <p:anim calcmode="lin" valueType="num">
                                      <p:cBhvr additive="base">
                                        <p:cTn id="138" dur="500" fill="hold"/>
                                        <p:tgtEl>
                                          <p:spTgt spid="93"/>
                                        </p:tgtEl>
                                        <p:attrNameLst>
                                          <p:attrName>ppt_y</p:attrName>
                                        </p:attrNameLst>
                                      </p:cBhvr>
                                      <p:tavLst>
                                        <p:tav tm="0">
                                          <p:val>
                                            <p:strVal val="#ppt_y"/>
                                          </p:val>
                                        </p:tav>
                                        <p:tav tm="100000">
                                          <p:val>
                                            <p:strVal val="#ppt_y"/>
                                          </p:val>
                                        </p:tav>
                                      </p:tavLst>
                                    </p:anim>
                                  </p:childTnLst>
                                </p:cTn>
                              </p:par>
                            </p:childTnLst>
                          </p:cTn>
                        </p:par>
                        <p:par>
                          <p:cTn id="139" fill="hold">
                            <p:stCondLst>
                              <p:cond delay="2000"/>
                            </p:stCondLst>
                            <p:childTnLst>
                              <p:par>
                                <p:cTn id="140" presetID="2" presetClass="entr" presetSubtype="2" fill="hold" nodeType="afterEffect">
                                  <p:stCondLst>
                                    <p:cond delay="0"/>
                                  </p:stCondLst>
                                  <p:childTnLst>
                                    <p:set>
                                      <p:cBhvr>
                                        <p:cTn id="141" dur="1" fill="hold">
                                          <p:stCondLst>
                                            <p:cond delay="0"/>
                                          </p:stCondLst>
                                        </p:cTn>
                                        <p:tgtEl>
                                          <p:spTgt spid="176"/>
                                        </p:tgtEl>
                                        <p:attrNameLst>
                                          <p:attrName>style.visibility</p:attrName>
                                        </p:attrNameLst>
                                      </p:cBhvr>
                                      <p:to>
                                        <p:strVal val="visible"/>
                                      </p:to>
                                    </p:set>
                                    <p:anim calcmode="lin" valueType="num">
                                      <p:cBhvr additive="base">
                                        <p:cTn id="142" dur="500" fill="hold"/>
                                        <p:tgtEl>
                                          <p:spTgt spid="176"/>
                                        </p:tgtEl>
                                        <p:attrNameLst>
                                          <p:attrName>ppt_x</p:attrName>
                                        </p:attrNameLst>
                                      </p:cBhvr>
                                      <p:tavLst>
                                        <p:tav tm="0">
                                          <p:val>
                                            <p:strVal val="1+#ppt_w/2"/>
                                          </p:val>
                                        </p:tav>
                                        <p:tav tm="100000">
                                          <p:val>
                                            <p:strVal val="#ppt_x"/>
                                          </p:val>
                                        </p:tav>
                                      </p:tavLst>
                                    </p:anim>
                                    <p:anim calcmode="lin" valueType="num">
                                      <p:cBhvr additive="base">
                                        <p:cTn id="143" dur="500" fill="hold"/>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 grpId="0"/>
      <p:bldP spid="110" grpId="0"/>
      <p:bldP spid="52" grpId="0"/>
      <p:bldP spid="67" grpId="0" animBg="1"/>
      <p:bldP spid="54" grpId="0"/>
      <p:bldP spid="108" grpId="0"/>
      <p:bldP spid="100" grpId="0" animBg="1"/>
      <p:bldP spid="102" grpId="0" animBg="1"/>
      <p:bldP spid="106" grpId="0"/>
      <p:bldP spid="64" grpId="0" animBg="1"/>
      <p:bldP spid="109" grpId="0"/>
      <p:bldP spid="126" grpId="0" animBg="1"/>
      <p:bldP spid="135" grpId="0" animBg="1"/>
      <p:bldP spid="142" grpId="0" animBg="1"/>
      <p:bldP spid="1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9F87D-1A7F-D50D-8046-19B73ED32DC4}"/>
              </a:ext>
            </a:extLst>
          </p:cNvPr>
          <p:cNvSpPr>
            <a:spLocks noGrp="1" noRot="1" noMove="1" noResize="1" noEditPoints="1" noAdjustHandles="1" noChangeArrowheads="1" noChangeShapeType="1"/>
          </p:cNvSpPr>
          <p:nvPr/>
        </p:nvSpPr>
        <p:spPr>
          <a:xfrm>
            <a:off x="4230" y="2382"/>
            <a:ext cx="9135542" cy="5143501"/>
          </a:xfrm>
          <a:prstGeom prst="rect">
            <a:avLst/>
          </a:prstGeom>
          <a:gradFill flip="none" rotWithShape="1">
            <a:gsLst>
              <a:gs pos="0">
                <a:srgbClr val="C7C7C7">
                  <a:alpha val="30000"/>
                </a:srgbClr>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1799" dirty="0"/>
          </a:p>
        </p:txBody>
      </p:sp>
      <p:sp>
        <p:nvSpPr>
          <p:cNvPr id="50" name="Graphic 14">
            <a:extLst>
              <a:ext uri="{FF2B5EF4-FFF2-40B4-BE49-F238E27FC236}">
                <a16:creationId xmlns:a16="http://schemas.microsoft.com/office/drawing/2014/main" id="{100EAC9A-494E-686B-473B-02A932D3AAD8}"/>
              </a:ext>
            </a:extLst>
          </p:cNvPr>
          <p:cNvSpPr/>
          <p:nvPr/>
        </p:nvSpPr>
        <p:spPr>
          <a:xfrm>
            <a:off x="4572000" y="1102558"/>
            <a:ext cx="4567306" cy="4043324"/>
          </a:xfrm>
          <a:custGeom>
            <a:avLst/>
            <a:gdLst>
              <a:gd name="connsiteX0" fmla="*/ 0 w 5515999"/>
              <a:gd name="connsiteY0" fmla="*/ 0 h 1861487"/>
              <a:gd name="connsiteX1" fmla="*/ 5515999 w 5515999"/>
              <a:gd name="connsiteY1" fmla="*/ 0 h 1861487"/>
              <a:gd name="connsiteX2" fmla="*/ 5515999 w 5515999"/>
              <a:gd name="connsiteY2" fmla="*/ 1861488 h 1861487"/>
              <a:gd name="connsiteX3" fmla="*/ 0 w 5515999"/>
              <a:gd name="connsiteY3" fmla="*/ 1861488 h 1861487"/>
            </a:gdLst>
            <a:ahLst/>
            <a:cxnLst>
              <a:cxn ang="0">
                <a:pos x="connsiteX0" y="connsiteY0"/>
              </a:cxn>
              <a:cxn ang="0">
                <a:pos x="connsiteX1" y="connsiteY1"/>
              </a:cxn>
              <a:cxn ang="0">
                <a:pos x="connsiteX2" y="connsiteY2"/>
              </a:cxn>
              <a:cxn ang="0">
                <a:pos x="connsiteX3" y="connsiteY3"/>
              </a:cxn>
            </a:cxnLst>
            <a:rect l="l" t="t" r="r" b="b"/>
            <a:pathLst>
              <a:path w="5515999" h="1861487">
                <a:moveTo>
                  <a:pt x="0" y="0"/>
                </a:moveTo>
                <a:lnTo>
                  <a:pt x="5515999" y="0"/>
                </a:lnTo>
                <a:lnTo>
                  <a:pt x="5515999" y="1861488"/>
                </a:lnTo>
                <a:lnTo>
                  <a:pt x="0" y="1861488"/>
                </a:lnTo>
                <a:close/>
              </a:path>
            </a:pathLst>
          </a:custGeom>
          <a:solidFill>
            <a:srgbClr val="05A6CC"/>
          </a:solidFill>
          <a:ln w="12620" cap="flat">
            <a:noFill/>
            <a:prstDash val="solid"/>
            <a:miter/>
          </a:ln>
        </p:spPr>
        <p:txBody>
          <a:bodyPr rtlCol="1" anchor="ctr"/>
          <a:lstStyle/>
          <a:p>
            <a:endParaRPr lang="he-IL" sz="1799" dirty="0"/>
          </a:p>
        </p:txBody>
      </p:sp>
      <p:sp>
        <p:nvSpPr>
          <p:cNvPr id="49" name="Graphic 16">
            <a:extLst>
              <a:ext uri="{FF2B5EF4-FFF2-40B4-BE49-F238E27FC236}">
                <a16:creationId xmlns:a16="http://schemas.microsoft.com/office/drawing/2014/main" id="{88EEC8FC-FCF7-5283-2317-C4C1434A3DE1}"/>
              </a:ext>
            </a:extLst>
          </p:cNvPr>
          <p:cNvSpPr/>
          <p:nvPr/>
        </p:nvSpPr>
        <p:spPr>
          <a:xfrm>
            <a:off x="4231" y="1102558"/>
            <a:ext cx="4567304" cy="4043322"/>
          </a:xfrm>
          <a:custGeom>
            <a:avLst/>
            <a:gdLst>
              <a:gd name="connsiteX0" fmla="*/ 0 w 9173089"/>
              <a:gd name="connsiteY0" fmla="*/ 0 h 1861486"/>
              <a:gd name="connsiteX1" fmla="*/ 9173089 w 9173089"/>
              <a:gd name="connsiteY1" fmla="*/ 0 h 1861486"/>
              <a:gd name="connsiteX2" fmla="*/ 9173089 w 9173089"/>
              <a:gd name="connsiteY2" fmla="*/ 1861487 h 1861486"/>
              <a:gd name="connsiteX3" fmla="*/ 0 w 9173089"/>
              <a:gd name="connsiteY3" fmla="*/ 1861487 h 1861486"/>
            </a:gdLst>
            <a:ahLst/>
            <a:cxnLst>
              <a:cxn ang="0">
                <a:pos x="connsiteX0" y="connsiteY0"/>
              </a:cxn>
              <a:cxn ang="0">
                <a:pos x="connsiteX1" y="connsiteY1"/>
              </a:cxn>
              <a:cxn ang="0">
                <a:pos x="connsiteX2" y="connsiteY2"/>
              </a:cxn>
              <a:cxn ang="0">
                <a:pos x="connsiteX3" y="connsiteY3"/>
              </a:cxn>
            </a:cxnLst>
            <a:rect l="l" t="t" r="r" b="b"/>
            <a:pathLst>
              <a:path w="9173089" h="1861486">
                <a:moveTo>
                  <a:pt x="0" y="0"/>
                </a:moveTo>
                <a:lnTo>
                  <a:pt x="9173089" y="0"/>
                </a:lnTo>
                <a:lnTo>
                  <a:pt x="9173089" y="1861487"/>
                </a:lnTo>
                <a:lnTo>
                  <a:pt x="0" y="1861487"/>
                </a:lnTo>
                <a:close/>
              </a:path>
            </a:pathLst>
          </a:custGeom>
          <a:solidFill>
            <a:srgbClr val="1FC5D4"/>
          </a:solidFill>
          <a:ln w="32378" cap="flat">
            <a:noFill/>
            <a:prstDash val="solid"/>
            <a:miter/>
          </a:ln>
        </p:spPr>
        <p:txBody>
          <a:bodyPr rtlCol="1" anchor="ctr"/>
          <a:lstStyle/>
          <a:p>
            <a:endParaRPr lang="he-IL" sz="1799"/>
          </a:p>
        </p:txBody>
      </p:sp>
      <p:pic>
        <p:nvPicPr>
          <p:cNvPr id="5" name="Graphic 4">
            <a:extLst>
              <a:ext uri="{FF2B5EF4-FFF2-40B4-BE49-F238E27FC236}">
                <a16:creationId xmlns:a16="http://schemas.microsoft.com/office/drawing/2014/main" id="{130645FF-EB23-1BCD-B551-BC1611AE2FB9}"/>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15875" y="-981995"/>
            <a:ext cx="7112251" cy="7112251"/>
          </a:xfrm>
          <a:prstGeom prst="rect">
            <a:avLst/>
          </a:prstGeom>
        </p:spPr>
      </p:pic>
      <p:sp>
        <p:nvSpPr>
          <p:cNvPr id="6" name="TextBox 5">
            <a:extLst>
              <a:ext uri="{FF2B5EF4-FFF2-40B4-BE49-F238E27FC236}">
                <a16:creationId xmlns:a16="http://schemas.microsoft.com/office/drawing/2014/main" id="{7A69054A-F569-B317-21E6-37B0885E83AB}"/>
              </a:ext>
            </a:extLst>
          </p:cNvPr>
          <p:cNvSpPr txBox="1"/>
          <p:nvPr/>
        </p:nvSpPr>
        <p:spPr>
          <a:xfrm>
            <a:off x="1534433" y="281636"/>
            <a:ext cx="6075135" cy="553549"/>
          </a:xfrm>
          <a:prstGeom prst="rect">
            <a:avLst/>
          </a:prstGeom>
          <a:noFill/>
        </p:spPr>
        <p:txBody>
          <a:bodyPr wrap="square" rtlCol="1">
            <a:spAutoFit/>
          </a:bodyPr>
          <a:lstStyle/>
          <a:p>
            <a:pPr algn="ctr"/>
            <a:r>
              <a:rPr lang="en-GB" sz="2997" b="1" dirty="0">
                <a:solidFill>
                  <a:srgbClr val="05A6CC"/>
                </a:solidFill>
              </a:rPr>
              <a:t>MARKET AND COMPETITORS</a:t>
            </a:r>
            <a:endParaRPr lang="he-IL" sz="2997" b="1" dirty="0">
              <a:solidFill>
                <a:srgbClr val="05A6CC"/>
              </a:solidFill>
            </a:endParaRPr>
          </a:p>
        </p:txBody>
      </p:sp>
      <p:sp>
        <p:nvSpPr>
          <p:cNvPr id="20" name="TextBox 19">
            <a:extLst>
              <a:ext uri="{FF2B5EF4-FFF2-40B4-BE49-F238E27FC236}">
                <a16:creationId xmlns:a16="http://schemas.microsoft.com/office/drawing/2014/main" id="{1794D10F-CA59-C804-CEED-9E55AC0071C8}"/>
              </a:ext>
            </a:extLst>
          </p:cNvPr>
          <p:cNvSpPr txBox="1"/>
          <p:nvPr/>
        </p:nvSpPr>
        <p:spPr>
          <a:xfrm>
            <a:off x="972071" y="1470131"/>
            <a:ext cx="2488656" cy="522964"/>
          </a:xfrm>
          <a:prstGeom prst="rect">
            <a:avLst/>
          </a:prstGeom>
          <a:noFill/>
        </p:spPr>
        <p:txBody>
          <a:bodyPr wrap="square" rtlCol="1">
            <a:spAutoFit/>
          </a:bodyPr>
          <a:lstStyle/>
          <a:p>
            <a:pPr algn="ctr"/>
            <a:r>
              <a:rPr lang="en-GB" sz="1399" dirty="0">
                <a:solidFill>
                  <a:schemeClr val="bg1"/>
                </a:solidFill>
                <a:latin typeface="+mj-lt"/>
              </a:rPr>
              <a:t>Global wastewater treatment</a:t>
            </a:r>
          </a:p>
          <a:p>
            <a:pPr algn="ctr"/>
            <a:r>
              <a:rPr lang="en-GB" sz="1399" dirty="0">
                <a:solidFill>
                  <a:schemeClr val="bg1"/>
                </a:solidFill>
                <a:latin typeface="+mj-lt"/>
              </a:rPr>
              <a:t>equipment market (2023):</a:t>
            </a:r>
            <a:endParaRPr lang="he-IL" sz="1399" dirty="0">
              <a:solidFill>
                <a:schemeClr val="bg1"/>
              </a:solidFill>
              <a:latin typeface="+mj-lt"/>
            </a:endParaRPr>
          </a:p>
        </p:txBody>
      </p:sp>
      <p:sp>
        <p:nvSpPr>
          <p:cNvPr id="21" name="TextBox 20">
            <a:extLst>
              <a:ext uri="{FF2B5EF4-FFF2-40B4-BE49-F238E27FC236}">
                <a16:creationId xmlns:a16="http://schemas.microsoft.com/office/drawing/2014/main" id="{C58C991C-0755-B591-B3F3-07BC33391E64}"/>
              </a:ext>
            </a:extLst>
          </p:cNvPr>
          <p:cNvSpPr txBox="1"/>
          <p:nvPr/>
        </p:nvSpPr>
        <p:spPr>
          <a:xfrm>
            <a:off x="726487" y="4115280"/>
            <a:ext cx="2921420" cy="553998"/>
          </a:xfrm>
          <a:prstGeom prst="rect">
            <a:avLst/>
          </a:prstGeom>
          <a:noFill/>
        </p:spPr>
        <p:txBody>
          <a:bodyPr wrap="square" rtlCol="1">
            <a:spAutoFit/>
          </a:bodyPr>
          <a:lstStyle/>
          <a:p>
            <a:pPr algn="ctr" rtl="0"/>
            <a:r>
              <a:rPr lang="en-GB" sz="3000" b="1" dirty="0">
                <a:solidFill>
                  <a:srgbClr val="FFC000"/>
                </a:solidFill>
              </a:rPr>
              <a:t>32.77 Billion USD</a:t>
            </a:r>
            <a:endParaRPr lang="he-IL" sz="3000" b="1" dirty="0">
              <a:solidFill>
                <a:srgbClr val="FFC000"/>
              </a:solidFill>
            </a:endParaRPr>
          </a:p>
        </p:txBody>
      </p:sp>
      <p:grpSp>
        <p:nvGrpSpPr>
          <p:cNvPr id="51" name="Group 50">
            <a:extLst>
              <a:ext uri="{FF2B5EF4-FFF2-40B4-BE49-F238E27FC236}">
                <a16:creationId xmlns:a16="http://schemas.microsoft.com/office/drawing/2014/main" id="{3EEFFBD4-8399-5F02-2A1C-2CCEF49B7750}"/>
              </a:ext>
            </a:extLst>
          </p:cNvPr>
          <p:cNvGrpSpPr/>
          <p:nvPr/>
        </p:nvGrpSpPr>
        <p:grpSpPr>
          <a:xfrm>
            <a:off x="5573689" y="1471960"/>
            <a:ext cx="2271797" cy="399853"/>
            <a:chOff x="4905797" y="1418687"/>
            <a:chExt cx="2273900" cy="400222"/>
          </a:xfrm>
        </p:grpSpPr>
        <p:pic>
          <p:nvPicPr>
            <p:cNvPr id="23" name="Graphic 22">
              <a:extLst>
                <a:ext uri="{FF2B5EF4-FFF2-40B4-BE49-F238E27FC236}">
                  <a16:creationId xmlns:a16="http://schemas.microsoft.com/office/drawing/2014/main" id="{4D5E3D48-27D2-D81D-5C64-1A092C0C10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05797" y="1480659"/>
              <a:ext cx="197304" cy="276225"/>
            </a:xfrm>
            <a:prstGeom prst="rect">
              <a:avLst/>
            </a:prstGeom>
          </p:spPr>
        </p:pic>
        <p:pic>
          <p:nvPicPr>
            <p:cNvPr id="24" name="Picture 23">
              <a:extLst>
                <a:ext uri="{FF2B5EF4-FFF2-40B4-BE49-F238E27FC236}">
                  <a16:creationId xmlns:a16="http://schemas.microsoft.com/office/drawing/2014/main" id="{A928269A-4D28-DB0F-3645-63108BE64E9F}"/>
                </a:ext>
              </a:extLst>
            </p:cNvPr>
            <p:cNvPicPr>
              <a:picLocks noChangeAspect="1"/>
            </p:cNvPicPr>
            <p:nvPr/>
          </p:nvPicPr>
          <p:blipFill>
            <a:blip r:embed="rId6"/>
            <a:stretch>
              <a:fillRect/>
            </a:stretch>
          </p:blipFill>
          <p:spPr>
            <a:xfrm>
              <a:off x="5307785" y="1482654"/>
              <a:ext cx="57150" cy="276225"/>
            </a:xfrm>
            <a:prstGeom prst="rect">
              <a:avLst/>
            </a:prstGeom>
          </p:spPr>
        </p:pic>
        <p:sp>
          <p:nvSpPr>
            <p:cNvPr id="37" name="TextBox 36">
              <a:extLst>
                <a:ext uri="{FF2B5EF4-FFF2-40B4-BE49-F238E27FC236}">
                  <a16:creationId xmlns:a16="http://schemas.microsoft.com/office/drawing/2014/main" id="{D2E57E31-6652-5E22-8732-63FAB24D3B60}"/>
                </a:ext>
              </a:extLst>
            </p:cNvPr>
            <p:cNvSpPr txBox="1"/>
            <p:nvPr/>
          </p:nvSpPr>
          <p:spPr>
            <a:xfrm>
              <a:off x="5411103" y="1418687"/>
              <a:ext cx="1768594" cy="400222"/>
            </a:xfrm>
            <a:prstGeom prst="rect">
              <a:avLst/>
            </a:prstGeom>
            <a:noFill/>
          </p:spPr>
          <p:txBody>
            <a:bodyPr wrap="square" rtlCol="1">
              <a:spAutoFit/>
            </a:bodyPr>
            <a:lstStyle/>
            <a:p>
              <a:r>
                <a:rPr lang="en-GB" sz="999" b="1" dirty="0">
                  <a:solidFill>
                    <a:schemeClr val="bg1"/>
                  </a:solidFill>
                </a:rPr>
                <a:t>Chlorine</a:t>
              </a:r>
            </a:p>
            <a:p>
              <a:r>
                <a:rPr lang="en-GB" sz="999" dirty="0">
                  <a:solidFill>
                    <a:schemeClr val="bg1"/>
                  </a:solidFill>
                  <a:latin typeface="+mj-lt"/>
                </a:rPr>
                <a:t>Toxic, Causing earth salination</a:t>
              </a:r>
              <a:endParaRPr lang="he-IL" sz="999" dirty="0">
                <a:solidFill>
                  <a:schemeClr val="bg1"/>
                </a:solidFill>
                <a:latin typeface="+mj-lt"/>
              </a:endParaRPr>
            </a:p>
          </p:txBody>
        </p:sp>
      </p:grpSp>
      <p:grpSp>
        <p:nvGrpSpPr>
          <p:cNvPr id="52" name="Group 51">
            <a:extLst>
              <a:ext uri="{FF2B5EF4-FFF2-40B4-BE49-F238E27FC236}">
                <a16:creationId xmlns:a16="http://schemas.microsoft.com/office/drawing/2014/main" id="{3303E7BE-6647-78C4-C516-48B7C483F5E2}"/>
              </a:ext>
            </a:extLst>
          </p:cNvPr>
          <p:cNvGrpSpPr/>
          <p:nvPr/>
        </p:nvGrpSpPr>
        <p:grpSpPr>
          <a:xfrm>
            <a:off x="5555140" y="2201017"/>
            <a:ext cx="2394051" cy="399853"/>
            <a:chOff x="4887231" y="2043589"/>
            <a:chExt cx="2396268" cy="400223"/>
          </a:xfrm>
        </p:grpSpPr>
        <p:pic>
          <p:nvPicPr>
            <p:cNvPr id="27" name="Picture 26">
              <a:extLst>
                <a:ext uri="{FF2B5EF4-FFF2-40B4-BE49-F238E27FC236}">
                  <a16:creationId xmlns:a16="http://schemas.microsoft.com/office/drawing/2014/main" id="{CD74C7D0-4F2D-1940-9880-9C60291B6019}"/>
                </a:ext>
              </a:extLst>
            </p:cNvPr>
            <p:cNvPicPr>
              <a:picLocks noChangeAspect="1"/>
            </p:cNvPicPr>
            <p:nvPr/>
          </p:nvPicPr>
          <p:blipFill>
            <a:blip r:embed="rId6"/>
            <a:stretch>
              <a:fillRect/>
            </a:stretch>
          </p:blipFill>
          <p:spPr>
            <a:xfrm>
              <a:off x="5307785" y="2105532"/>
              <a:ext cx="57150" cy="276225"/>
            </a:xfrm>
            <a:prstGeom prst="rect">
              <a:avLst/>
            </a:prstGeom>
          </p:spPr>
        </p:pic>
        <p:pic>
          <p:nvPicPr>
            <p:cNvPr id="30" name="Graphic 29">
              <a:extLst>
                <a:ext uri="{FF2B5EF4-FFF2-40B4-BE49-F238E27FC236}">
                  <a16:creationId xmlns:a16="http://schemas.microsoft.com/office/drawing/2014/main" id="{30BD87C4-850A-3210-E43A-6292CDD139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87231" y="2105532"/>
              <a:ext cx="234436" cy="286533"/>
            </a:xfrm>
            <a:prstGeom prst="rect">
              <a:avLst/>
            </a:prstGeom>
          </p:spPr>
        </p:pic>
        <p:sp>
          <p:nvSpPr>
            <p:cNvPr id="38" name="TextBox 37">
              <a:extLst>
                <a:ext uri="{FF2B5EF4-FFF2-40B4-BE49-F238E27FC236}">
                  <a16:creationId xmlns:a16="http://schemas.microsoft.com/office/drawing/2014/main" id="{6C9094ED-018D-0D41-28E7-EE2F66316713}"/>
                </a:ext>
              </a:extLst>
            </p:cNvPr>
            <p:cNvSpPr txBox="1"/>
            <p:nvPr/>
          </p:nvSpPr>
          <p:spPr>
            <a:xfrm>
              <a:off x="5411103" y="2043589"/>
              <a:ext cx="1872396" cy="400223"/>
            </a:xfrm>
            <a:prstGeom prst="rect">
              <a:avLst/>
            </a:prstGeom>
            <a:noFill/>
          </p:spPr>
          <p:txBody>
            <a:bodyPr wrap="square" rtlCol="1">
              <a:spAutoFit/>
            </a:bodyPr>
            <a:lstStyle/>
            <a:p>
              <a:r>
                <a:rPr lang="en-GB" sz="999" b="1" dirty="0">
                  <a:solidFill>
                    <a:schemeClr val="bg1"/>
                  </a:solidFill>
                </a:rPr>
                <a:t>Membrane Filtration (MF &amp; UF)</a:t>
              </a:r>
            </a:p>
            <a:p>
              <a:r>
                <a:rPr lang="en-GB" sz="999" dirty="0">
                  <a:solidFill>
                    <a:schemeClr val="bg1"/>
                  </a:solidFill>
                  <a:latin typeface="+mj-lt"/>
                </a:rPr>
                <a:t>Expensive, High Energy</a:t>
              </a:r>
              <a:endParaRPr lang="he-IL" sz="999" dirty="0">
                <a:solidFill>
                  <a:schemeClr val="bg1"/>
                </a:solidFill>
                <a:latin typeface="+mj-lt"/>
              </a:endParaRPr>
            </a:p>
          </p:txBody>
        </p:sp>
      </p:grpSp>
      <p:grpSp>
        <p:nvGrpSpPr>
          <p:cNvPr id="80" name="Group 79">
            <a:extLst>
              <a:ext uri="{FF2B5EF4-FFF2-40B4-BE49-F238E27FC236}">
                <a16:creationId xmlns:a16="http://schemas.microsoft.com/office/drawing/2014/main" id="{CA7F6C2A-2D59-BAD8-A142-31ED205F4C52}"/>
              </a:ext>
            </a:extLst>
          </p:cNvPr>
          <p:cNvGrpSpPr/>
          <p:nvPr/>
        </p:nvGrpSpPr>
        <p:grpSpPr>
          <a:xfrm>
            <a:off x="5507983" y="4388191"/>
            <a:ext cx="2927763" cy="553613"/>
            <a:chOff x="4840030" y="4337620"/>
            <a:chExt cx="2930474" cy="554126"/>
          </a:xfrm>
        </p:grpSpPr>
        <p:pic>
          <p:nvPicPr>
            <p:cNvPr id="28" name="Picture 27">
              <a:extLst>
                <a:ext uri="{FF2B5EF4-FFF2-40B4-BE49-F238E27FC236}">
                  <a16:creationId xmlns:a16="http://schemas.microsoft.com/office/drawing/2014/main" id="{292467D7-D0F8-DED9-1FAB-E461D6F7F693}"/>
                </a:ext>
              </a:extLst>
            </p:cNvPr>
            <p:cNvPicPr>
              <a:picLocks noChangeAspect="1"/>
            </p:cNvPicPr>
            <p:nvPr/>
          </p:nvPicPr>
          <p:blipFill>
            <a:blip r:embed="rId6"/>
            <a:stretch>
              <a:fillRect/>
            </a:stretch>
          </p:blipFill>
          <p:spPr>
            <a:xfrm>
              <a:off x="5307785" y="4395266"/>
              <a:ext cx="57150" cy="276225"/>
            </a:xfrm>
            <a:prstGeom prst="rect">
              <a:avLst/>
            </a:prstGeom>
          </p:spPr>
        </p:pic>
        <p:pic>
          <p:nvPicPr>
            <p:cNvPr id="32" name="Graphic 31">
              <a:extLst>
                <a:ext uri="{FF2B5EF4-FFF2-40B4-BE49-F238E27FC236}">
                  <a16:creationId xmlns:a16="http://schemas.microsoft.com/office/drawing/2014/main" id="{4072A7DC-7B8F-3637-9A25-83AE503B19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40030" y="4395265"/>
              <a:ext cx="328839" cy="276225"/>
            </a:xfrm>
            <a:prstGeom prst="rect">
              <a:avLst/>
            </a:prstGeom>
          </p:spPr>
        </p:pic>
        <p:sp>
          <p:nvSpPr>
            <p:cNvPr id="39" name="TextBox 38">
              <a:extLst>
                <a:ext uri="{FF2B5EF4-FFF2-40B4-BE49-F238E27FC236}">
                  <a16:creationId xmlns:a16="http://schemas.microsoft.com/office/drawing/2014/main" id="{8E505F0B-8CEB-FDB3-CE78-777061B0BFE1}"/>
                </a:ext>
              </a:extLst>
            </p:cNvPr>
            <p:cNvSpPr txBox="1"/>
            <p:nvPr/>
          </p:nvSpPr>
          <p:spPr>
            <a:xfrm>
              <a:off x="5411103" y="4337620"/>
              <a:ext cx="2359401" cy="554126"/>
            </a:xfrm>
            <a:prstGeom prst="rect">
              <a:avLst/>
            </a:prstGeom>
            <a:noFill/>
          </p:spPr>
          <p:txBody>
            <a:bodyPr wrap="square" rtlCol="1">
              <a:spAutoFit/>
            </a:bodyPr>
            <a:lstStyle/>
            <a:p>
              <a:r>
                <a:rPr lang="en-GB" sz="999" b="1" dirty="0">
                  <a:solidFill>
                    <a:schemeClr val="bg1"/>
                  </a:solidFill>
                </a:rPr>
                <a:t>Salt Chlorinators </a:t>
              </a:r>
            </a:p>
            <a:p>
              <a:r>
                <a:rPr lang="en-GB" sz="999" dirty="0">
                  <a:solidFill>
                    <a:schemeClr val="bg1"/>
                  </a:solidFill>
                  <a:latin typeface="+mj-lt"/>
                </a:rPr>
                <a:t>Expensive, safety / environmental damage</a:t>
              </a:r>
            </a:p>
            <a:p>
              <a:r>
                <a:rPr lang="en-GB" sz="999" dirty="0">
                  <a:solidFill>
                    <a:schemeClr val="bg1"/>
                  </a:solidFill>
                  <a:latin typeface="+mj-lt"/>
                </a:rPr>
                <a:t>(release Chlorine)</a:t>
              </a:r>
              <a:endParaRPr lang="he-IL" sz="999" dirty="0">
                <a:solidFill>
                  <a:schemeClr val="bg1"/>
                </a:solidFill>
                <a:latin typeface="+mj-lt"/>
              </a:endParaRPr>
            </a:p>
          </p:txBody>
        </p:sp>
      </p:grpSp>
      <p:grpSp>
        <p:nvGrpSpPr>
          <p:cNvPr id="58" name="Group 57">
            <a:extLst>
              <a:ext uri="{FF2B5EF4-FFF2-40B4-BE49-F238E27FC236}">
                <a16:creationId xmlns:a16="http://schemas.microsoft.com/office/drawing/2014/main" id="{560592BC-E3DF-615F-FCDF-DE1C10F71516}"/>
              </a:ext>
            </a:extLst>
          </p:cNvPr>
          <p:cNvGrpSpPr/>
          <p:nvPr/>
        </p:nvGrpSpPr>
        <p:grpSpPr>
          <a:xfrm>
            <a:off x="5493681" y="2930075"/>
            <a:ext cx="2351806" cy="399853"/>
            <a:chOff x="4825714" y="2782989"/>
            <a:chExt cx="2353983" cy="400224"/>
          </a:xfrm>
        </p:grpSpPr>
        <p:pic>
          <p:nvPicPr>
            <p:cNvPr id="26" name="Picture 25">
              <a:extLst>
                <a:ext uri="{FF2B5EF4-FFF2-40B4-BE49-F238E27FC236}">
                  <a16:creationId xmlns:a16="http://schemas.microsoft.com/office/drawing/2014/main" id="{C3D2A133-90A4-D612-58F4-575544652728}"/>
                </a:ext>
              </a:extLst>
            </p:cNvPr>
            <p:cNvPicPr>
              <a:picLocks noChangeAspect="1"/>
            </p:cNvPicPr>
            <p:nvPr/>
          </p:nvPicPr>
          <p:blipFill>
            <a:blip r:embed="rId6"/>
            <a:stretch>
              <a:fillRect/>
            </a:stretch>
          </p:blipFill>
          <p:spPr>
            <a:xfrm>
              <a:off x="5307785" y="2848440"/>
              <a:ext cx="57150" cy="276225"/>
            </a:xfrm>
            <a:prstGeom prst="rect">
              <a:avLst/>
            </a:prstGeom>
          </p:spPr>
        </p:pic>
        <p:pic>
          <p:nvPicPr>
            <p:cNvPr id="34" name="Graphic 33">
              <a:extLst>
                <a:ext uri="{FF2B5EF4-FFF2-40B4-BE49-F238E27FC236}">
                  <a16:creationId xmlns:a16="http://schemas.microsoft.com/office/drawing/2014/main" id="{465FAD09-C709-CC64-1C48-F6D77B09C5C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25714" y="2840916"/>
              <a:ext cx="357470" cy="291272"/>
            </a:xfrm>
            <a:prstGeom prst="rect">
              <a:avLst/>
            </a:prstGeom>
          </p:spPr>
        </p:pic>
        <p:sp>
          <p:nvSpPr>
            <p:cNvPr id="40" name="TextBox 39">
              <a:extLst>
                <a:ext uri="{FF2B5EF4-FFF2-40B4-BE49-F238E27FC236}">
                  <a16:creationId xmlns:a16="http://schemas.microsoft.com/office/drawing/2014/main" id="{3D6D652C-6BF6-E3C5-0CD6-3E27F0A49298}"/>
                </a:ext>
              </a:extLst>
            </p:cNvPr>
            <p:cNvSpPr txBox="1"/>
            <p:nvPr/>
          </p:nvSpPr>
          <p:spPr>
            <a:xfrm>
              <a:off x="5411103" y="2782989"/>
              <a:ext cx="1768594" cy="400224"/>
            </a:xfrm>
            <a:prstGeom prst="rect">
              <a:avLst/>
            </a:prstGeom>
            <a:noFill/>
          </p:spPr>
          <p:txBody>
            <a:bodyPr wrap="square" rtlCol="1">
              <a:spAutoFit/>
            </a:bodyPr>
            <a:lstStyle/>
            <a:p>
              <a:r>
                <a:rPr lang="en-GB" sz="999" b="1" dirty="0">
                  <a:solidFill>
                    <a:schemeClr val="bg1"/>
                  </a:solidFill>
                </a:rPr>
                <a:t>UV</a:t>
              </a:r>
              <a:r>
                <a:rPr lang="en-GB" sz="999" dirty="0">
                  <a:solidFill>
                    <a:schemeClr val="bg1"/>
                  </a:solidFill>
                  <a:latin typeface="+mj-lt"/>
                </a:rPr>
                <a:t> </a:t>
              </a:r>
            </a:p>
            <a:p>
              <a:r>
                <a:rPr lang="en-GB" sz="999" dirty="0">
                  <a:solidFill>
                    <a:schemeClr val="bg1"/>
                  </a:solidFill>
                  <a:latin typeface="+mj-lt"/>
                </a:rPr>
                <a:t>Expensive, High Energy</a:t>
              </a:r>
              <a:endParaRPr lang="he-IL" sz="999" dirty="0">
                <a:solidFill>
                  <a:schemeClr val="bg1"/>
                </a:solidFill>
                <a:latin typeface="+mj-lt"/>
              </a:endParaRPr>
            </a:p>
          </p:txBody>
        </p:sp>
      </p:grpSp>
      <p:grpSp>
        <p:nvGrpSpPr>
          <p:cNvPr id="79" name="Group 78">
            <a:extLst>
              <a:ext uri="{FF2B5EF4-FFF2-40B4-BE49-F238E27FC236}">
                <a16:creationId xmlns:a16="http://schemas.microsoft.com/office/drawing/2014/main" id="{0A5581F1-B2CC-C833-BF66-B2B288C89106}"/>
              </a:ext>
            </a:extLst>
          </p:cNvPr>
          <p:cNvGrpSpPr/>
          <p:nvPr/>
        </p:nvGrpSpPr>
        <p:grpSpPr>
          <a:xfrm>
            <a:off x="5519533" y="3659125"/>
            <a:ext cx="2325953" cy="399853"/>
            <a:chOff x="4851591" y="3554408"/>
            <a:chExt cx="2328106" cy="400224"/>
          </a:xfrm>
        </p:grpSpPr>
        <p:pic>
          <p:nvPicPr>
            <p:cNvPr id="25" name="Picture 24">
              <a:extLst>
                <a:ext uri="{FF2B5EF4-FFF2-40B4-BE49-F238E27FC236}">
                  <a16:creationId xmlns:a16="http://schemas.microsoft.com/office/drawing/2014/main" id="{0EFB36A9-FD4C-F73C-E21C-D7596503537D}"/>
                </a:ext>
              </a:extLst>
            </p:cNvPr>
            <p:cNvPicPr>
              <a:picLocks noChangeAspect="1"/>
            </p:cNvPicPr>
            <p:nvPr/>
          </p:nvPicPr>
          <p:blipFill>
            <a:blip r:embed="rId6"/>
            <a:stretch>
              <a:fillRect/>
            </a:stretch>
          </p:blipFill>
          <p:spPr>
            <a:xfrm>
              <a:off x="5307785" y="3619903"/>
              <a:ext cx="57150" cy="276225"/>
            </a:xfrm>
            <a:prstGeom prst="rect">
              <a:avLst/>
            </a:prstGeom>
          </p:spPr>
        </p:pic>
        <p:pic>
          <p:nvPicPr>
            <p:cNvPr id="36" name="Graphic 35">
              <a:extLst>
                <a:ext uri="{FF2B5EF4-FFF2-40B4-BE49-F238E27FC236}">
                  <a16:creationId xmlns:a16="http://schemas.microsoft.com/office/drawing/2014/main" id="{7C1754D1-C4F8-57F3-18B0-D7760AAE86E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51591" y="3605157"/>
              <a:ext cx="305716" cy="305716"/>
            </a:xfrm>
            <a:prstGeom prst="rect">
              <a:avLst/>
            </a:prstGeom>
          </p:spPr>
        </p:pic>
        <p:sp>
          <p:nvSpPr>
            <p:cNvPr id="41" name="TextBox 40">
              <a:extLst>
                <a:ext uri="{FF2B5EF4-FFF2-40B4-BE49-F238E27FC236}">
                  <a16:creationId xmlns:a16="http://schemas.microsoft.com/office/drawing/2014/main" id="{25CC2413-9D80-5822-E452-724896091742}"/>
                </a:ext>
              </a:extLst>
            </p:cNvPr>
            <p:cNvSpPr txBox="1"/>
            <p:nvPr/>
          </p:nvSpPr>
          <p:spPr>
            <a:xfrm>
              <a:off x="5411103" y="3554408"/>
              <a:ext cx="1768594" cy="400224"/>
            </a:xfrm>
            <a:prstGeom prst="rect">
              <a:avLst/>
            </a:prstGeom>
            <a:noFill/>
          </p:spPr>
          <p:txBody>
            <a:bodyPr wrap="square" rtlCol="1">
              <a:spAutoFit/>
            </a:bodyPr>
            <a:lstStyle/>
            <a:p>
              <a:r>
                <a:rPr lang="en-GB" sz="999" b="1" dirty="0">
                  <a:solidFill>
                    <a:schemeClr val="bg1"/>
                  </a:solidFill>
                </a:rPr>
                <a:t>Ozonation </a:t>
              </a:r>
            </a:p>
            <a:p>
              <a:r>
                <a:rPr lang="en-GB" sz="999" dirty="0">
                  <a:solidFill>
                    <a:schemeClr val="bg1"/>
                  </a:solidFill>
                  <a:latin typeface="+mj-lt"/>
                </a:rPr>
                <a:t>Expensive, High Energy</a:t>
              </a:r>
              <a:endParaRPr lang="he-IL" sz="999" dirty="0">
                <a:solidFill>
                  <a:schemeClr val="bg1"/>
                </a:solidFill>
                <a:latin typeface="+mj-lt"/>
              </a:endParaRPr>
            </a:p>
          </p:txBody>
        </p:sp>
      </p:grpSp>
      <p:pic>
        <p:nvPicPr>
          <p:cNvPr id="82" name="Graphic 81">
            <a:extLst>
              <a:ext uri="{FF2B5EF4-FFF2-40B4-BE49-F238E27FC236}">
                <a16:creationId xmlns:a16="http://schemas.microsoft.com/office/drawing/2014/main" id="{FDFA51F1-84B7-9D90-4933-9244600400B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08330" y="2530256"/>
            <a:ext cx="1616138" cy="1285121"/>
          </a:xfrm>
          <a:prstGeom prst="rect">
            <a:avLst/>
          </a:prstGeom>
        </p:spPr>
      </p:pic>
    </p:spTree>
    <p:extLst>
      <p:ext uri="{BB962C8B-B14F-4D97-AF65-F5344CB8AC3E}">
        <p14:creationId xmlns:p14="http://schemas.microsoft.com/office/powerpoint/2010/main" val="256169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ppt_x"/>
                                          </p:val>
                                        </p:tav>
                                        <p:tav tm="100000">
                                          <p:val>
                                            <p:strVal val="#ppt_x"/>
                                          </p:val>
                                        </p:tav>
                                      </p:tavLst>
                                    </p:anim>
                                    <p:anim calcmode="lin" valueType="num">
                                      <p:cBhvr additive="base">
                                        <p:cTn id="13" dur="500" fill="hold"/>
                                        <p:tgtEl>
                                          <p:spTgt spid="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fill="hold"/>
                                        <p:tgtEl>
                                          <p:spTgt spid="82"/>
                                        </p:tgtEl>
                                        <p:attrNameLst>
                                          <p:attrName>ppt_x</p:attrName>
                                        </p:attrNameLst>
                                      </p:cBhvr>
                                      <p:tavLst>
                                        <p:tav tm="0">
                                          <p:val>
                                            <p:strVal val="#ppt_x"/>
                                          </p:val>
                                        </p:tav>
                                        <p:tav tm="100000">
                                          <p:val>
                                            <p:strVal val="#ppt_x"/>
                                          </p:val>
                                        </p:tav>
                                      </p:tavLst>
                                    </p:anim>
                                    <p:anim calcmode="lin" valueType="num">
                                      <p:cBhvr additive="base">
                                        <p:cTn id="23" dur="500" fill="hold"/>
                                        <p:tgtEl>
                                          <p:spTgt spid="8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ppt_x"/>
                                          </p:val>
                                        </p:tav>
                                        <p:tav tm="100000">
                                          <p:val>
                                            <p:strVal val="#ppt_x"/>
                                          </p:val>
                                        </p:tav>
                                      </p:tavLst>
                                    </p:anim>
                                    <p:anim calcmode="lin" valueType="num">
                                      <p:cBhvr additive="base">
                                        <p:cTn id="34" dur="500" fill="hold"/>
                                        <p:tgtEl>
                                          <p:spTgt spid="50"/>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ppt_x"/>
                                          </p:val>
                                        </p:tav>
                                        <p:tav tm="100000">
                                          <p:val>
                                            <p:strVal val="#ppt_x"/>
                                          </p:val>
                                        </p:tav>
                                      </p:tavLst>
                                    </p:anim>
                                    <p:anim calcmode="lin" valueType="num">
                                      <p:cBhvr additive="base">
                                        <p:cTn id="39" dur="500" fill="hold"/>
                                        <p:tgtEl>
                                          <p:spTgt spid="51"/>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additive="base">
                                        <p:cTn id="48" dur="500" fill="hold"/>
                                        <p:tgtEl>
                                          <p:spTgt spid="58"/>
                                        </p:tgtEl>
                                        <p:attrNameLst>
                                          <p:attrName>ppt_x</p:attrName>
                                        </p:attrNameLst>
                                      </p:cBhvr>
                                      <p:tavLst>
                                        <p:tav tm="0">
                                          <p:val>
                                            <p:strVal val="#ppt_x"/>
                                          </p:val>
                                        </p:tav>
                                        <p:tav tm="100000">
                                          <p:val>
                                            <p:strVal val="#ppt_x"/>
                                          </p:val>
                                        </p:tav>
                                      </p:tavLst>
                                    </p:anim>
                                    <p:anim calcmode="lin" valueType="num">
                                      <p:cBhvr additive="base">
                                        <p:cTn id="49" dur="500" fill="hold"/>
                                        <p:tgtEl>
                                          <p:spTgt spid="58"/>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nodeType="after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additive="base">
                                        <p:cTn id="53" dur="500" fill="hold"/>
                                        <p:tgtEl>
                                          <p:spTgt spid="79"/>
                                        </p:tgtEl>
                                        <p:attrNameLst>
                                          <p:attrName>ppt_x</p:attrName>
                                        </p:attrNameLst>
                                      </p:cBhvr>
                                      <p:tavLst>
                                        <p:tav tm="0">
                                          <p:val>
                                            <p:strVal val="#ppt_x"/>
                                          </p:val>
                                        </p:tav>
                                        <p:tav tm="100000">
                                          <p:val>
                                            <p:strVal val="#ppt_x"/>
                                          </p:val>
                                        </p:tav>
                                      </p:tavLst>
                                    </p:anim>
                                    <p:anim calcmode="lin" valueType="num">
                                      <p:cBhvr additive="base">
                                        <p:cTn id="54" dur="500" fill="hold"/>
                                        <p:tgtEl>
                                          <p:spTgt spid="79"/>
                                        </p:tgtEl>
                                        <p:attrNameLst>
                                          <p:attrName>ppt_y</p:attrName>
                                        </p:attrNameLst>
                                      </p:cBhvr>
                                      <p:tavLst>
                                        <p:tav tm="0">
                                          <p:val>
                                            <p:strVal val="1+#ppt_h/2"/>
                                          </p:val>
                                        </p:tav>
                                        <p:tav tm="100000">
                                          <p:val>
                                            <p:strVal val="#ppt_y"/>
                                          </p:val>
                                        </p:tav>
                                      </p:tavLst>
                                    </p:anim>
                                  </p:childTnLst>
                                </p:cTn>
                              </p:par>
                            </p:childTnLst>
                          </p:cTn>
                        </p:par>
                        <p:par>
                          <p:cTn id="55" fill="hold">
                            <p:stCondLst>
                              <p:cond delay="2500"/>
                            </p:stCondLst>
                            <p:childTnLst>
                              <p:par>
                                <p:cTn id="56" presetID="2" presetClass="entr" presetSubtype="4" fill="hold" nodeType="after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additive="base">
                                        <p:cTn id="58" dur="500" fill="hold"/>
                                        <p:tgtEl>
                                          <p:spTgt spid="80"/>
                                        </p:tgtEl>
                                        <p:attrNameLst>
                                          <p:attrName>ppt_x</p:attrName>
                                        </p:attrNameLst>
                                      </p:cBhvr>
                                      <p:tavLst>
                                        <p:tav tm="0">
                                          <p:val>
                                            <p:strVal val="#ppt_x"/>
                                          </p:val>
                                        </p:tav>
                                        <p:tav tm="100000">
                                          <p:val>
                                            <p:strVal val="#ppt_x"/>
                                          </p:val>
                                        </p:tav>
                                      </p:tavLst>
                                    </p:anim>
                                    <p:anim calcmode="lin" valueType="num">
                                      <p:cBhvr additive="base">
                                        <p:cTn id="5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6" grpId="0"/>
      <p:bldP spid="20" grpId="0"/>
      <p:bldP spid="2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17139</TotalTime>
  <Words>1026</Words>
  <Application>Microsoft Office PowerPoint</Application>
  <PresentationFormat>מותאם אישית</PresentationFormat>
  <Paragraphs>211</Paragraphs>
  <Slides>19</Slides>
  <Notes>2</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19</vt:i4>
      </vt:variant>
    </vt:vector>
  </HeadingPairs>
  <TitlesOfParts>
    <vt:vector size="26" baseType="lpstr">
      <vt:lpstr>Arial</vt:lpstr>
      <vt:lpstr>Calibri</vt:lpstr>
      <vt:lpstr>Calibri Light</vt:lpstr>
      <vt:lpstr>Lora</vt:lpstr>
      <vt:lpstr>Poppins</vt:lpstr>
      <vt:lpstr>Poppins Medium</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Anikin</dc:creator>
  <cp:lastModifiedBy>Oshra Saphier</cp:lastModifiedBy>
  <cp:revision>195</cp:revision>
  <dcterms:created xsi:type="dcterms:W3CDTF">2023-12-03T07:56:26Z</dcterms:created>
  <dcterms:modified xsi:type="dcterms:W3CDTF">2025-12-07T13:35:55Z</dcterms:modified>
</cp:coreProperties>
</file>