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</p:sldMasterIdLst>
  <p:notesMasterIdLst>
    <p:notesMasterId r:id="rId16"/>
  </p:notesMasterIdLst>
  <p:sldIdLst>
    <p:sldId id="637" r:id="rId4"/>
    <p:sldId id="649" r:id="rId5"/>
    <p:sldId id="639" r:id="rId6"/>
    <p:sldId id="641" r:id="rId7"/>
    <p:sldId id="642" r:id="rId8"/>
    <p:sldId id="640" r:id="rId9"/>
    <p:sldId id="658" r:id="rId10"/>
    <p:sldId id="654" r:id="rId11"/>
    <p:sldId id="643" r:id="rId12"/>
    <p:sldId id="657" r:id="rId13"/>
    <p:sldId id="534" r:id="rId14"/>
    <p:sldId id="656" r:id="rId15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5FD"/>
    <a:srgbClr val="1FC5D4"/>
    <a:srgbClr val="2384C7"/>
    <a:srgbClr val="05A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6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495;&#1493;&#1489;&#1512;&#1514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גיליון1!$I$6:$I$7</c:f>
              <c:strCache>
                <c:ptCount val="2"/>
                <c:pt idx="0">
                  <c:v>Irrigation water without treatment</c:v>
                </c:pt>
                <c:pt idx="1">
                  <c:v>Irrigation water with 0.2ppm monovalent copper ions</c:v>
                </c:pt>
              </c:strCache>
            </c:strRef>
          </c:cat>
          <c:val>
            <c:numRef>
              <c:f>גיליון1!$J$6:$J$7</c:f>
              <c:numCache>
                <c:formatCode>General</c:formatCode>
                <c:ptCount val="2"/>
                <c:pt idx="0">
                  <c:v>51.9</c:v>
                </c:pt>
                <c:pt idx="1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4-4BF9-A4FC-565C200E2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3071152"/>
        <c:axId val="583074416"/>
      </c:barChart>
      <c:catAx>
        <c:axId val="58307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83074416"/>
        <c:crosses val="autoZero"/>
        <c:auto val="1"/>
        <c:lblAlgn val="ctr"/>
        <c:lblOffset val="100"/>
        <c:noMultiLvlLbl val="0"/>
      </c:catAx>
      <c:valAx>
        <c:axId val="58307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of root penetration into the pipeline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8.3333333333333332E-3"/>
              <c:y val="8.37962962962963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8307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146106736657919"/>
          <c:y val="4.3247516158531861E-2"/>
          <c:w val="0.74635070907391632"/>
          <c:h val="0.57422790901137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גיליון2!$C$4</c:f>
              <c:strCache>
                <c:ptCount val="1"/>
                <c:pt idx="0">
                  <c:v>without treatment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גיליון2!$B$5:$B$10</c:f>
              <c:strCache>
                <c:ptCount val="6"/>
                <c:pt idx="0">
                  <c:v>Cucumber</c:v>
                </c:pt>
                <c:pt idx="1">
                  <c:v>Tomato</c:v>
                </c:pt>
                <c:pt idx="2">
                  <c:v>Capsicum</c:v>
                </c:pt>
                <c:pt idx="3">
                  <c:v>Carrot</c:v>
                </c:pt>
                <c:pt idx="4">
                  <c:v>Strawberries</c:v>
                </c:pt>
                <c:pt idx="5">
                  <c:v>Champagne mushroom</c:v>
                </c:pt>
              </c:strCache>
            </c:strRef>
          </c:cat>
          <c:val>
            <c:numRef>
              <c:f>גיליון2!$C$5:$C$10</c:f>
              <c:numCache>
                <c:formatCode>General</c:formatCode>
                <c:ptCount val="6"/>
                <c:pt idx="0">
                  <c:v>17</c:v>
                </c:pt>
                <c:pt idx="1">
                  <c:v>28</c:v>
                </c:pt>
                <c:pt idx="2">
                  <c:v>25.5</c:v>
                </c:pt>
                <c:pt idx="3">
                  <c:v>3.25</c:v>
                </c:pt>
                <c:pt idx="4">
                  <c:v>7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1-4D2F-9EB8-9711D2889D89}"/>
            </c:ext>
          </c:extLst>
        </c:ser>
        <c:ser>
          <c:idx val="1"/>
          <c:order val="1"/>
          <c:tx>
            <c:strRef>
              <c:f>גיליון2!$D$4</c:f>
              <c:strCache>
                <c:ptCount val="1"/>
                <c:pt idx="0">
                  <c:v>washing with water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גיליון2!$B$5:$B$10</c:f>
              <c:strCache>
                <c:ptCount val="6"/>
                <c:pt idx="0">
                  <c:v>Cucumber</c:v>
                </c:pt>
                <c:pt idx="1">
                  <c:v>Tomato</c:v>
                </c:pt>
                <c:pt idx="2">
                  <c:v>Capsicum</c:v>
                </c:pt>
                <c:pt idx="3">
                  <c:v>Carrot</c:v>
                </c:pt>
                <c:pt idx="4">
                  <c:v>Strawberries</c:v>
                </c:pt>
                <c:pt idx="5">
                  <c:v>Champagne mushroom</c:v>
                </c:pt>
              </c:strCache>
            </c:strRef>
          </c:cat>
          <c:val>
            <c:numRef>
              <c:f>גיליון2!$D$5:$D$10</c:f>
              <c:numCache>
                <c:formatCode>General</c:formatCode>
                <c:ptCount val="6"/>
                <c:pt idx="0">
                  <c:v>24.5</c:v>
                </c:pt>
                <c:pt idx="1">
                  <c:v>23.5</c:v>
                </c:pt>
                <c:pt idx="2">
                  <c:v>31.25</c:v>
                </c:pt>
                <c:pt idx="3">
                  <c:v>8</c:v>
                </c:pt>
                <c:pt idx="4">
                  <c:v>11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31-4D2F-9EB8-9711D2889D89}"/>
            </c:ext>
          </c:extLst>
        </c:ser>
        <c:ser>
          <c:idx val="2"/>
          <c:order val="2"/>
          <c:tx>
            <c:strRef>
              <c:f>גיליון2!$E$4</c:f>
              <c:strCache>
                <c:ptCount val="1"/>
                <c:pt idx="0">
                  <c:v>Disinfectant solution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גיליון2!$B$5:$B$10</c:f>
              <c:strCache>
                <c:ptCount val="6"/>
                <c:pt idx="0">
                  <c:v>Cucumber</c:v>
                </c:pt>
                <c:pt idx="1">
                  <c:v>Tomato</c:v>
                </c:pt>
                <c:pt idx="2">
                  <c:v>Capsicum</c:v>
                </c:pt>
                <c:pt idx="3">
                  <c:v>Carrot</c:v>
                </c:pt>
                <c:pt idx="4">
                  <c:v>Strawberries</c:v>
                </c:pt>
                <c:pt idx="5">
                  <c:v>Champagne mushroom</c:v>
                </c:pt>
              </c:strCache>
            </c:strRef>
          </c:cat>
          <c:val>
            <c:numRef>
              <c:f>גיליון2!$E$5:$E$10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31-4D2F-9EB8-9711D2889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7888320"/>
        <c:axId val="837892672"/>
        <c:axId val="0"/>
      </c:bar3DChart>
      <c:catAx>
        <c:axId val="83788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37892672"/>
        <c:crosses val="autoZero"/>
        <c:auto val="1"/>
        <c:lblAlgn val="ctr"/>
        <c:lblOffset val="100"/>
        <c:noMultiLvlLbl val="0"/>
      </c:catAx>
      <c:valAx>
        <c:axId val="83789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0" i="0" cap="all" baseline="0">
                    <a:effectLst/>
                  </a:rPr>
                  <a:t>Percentage of INFECTed aREA (%)</a:t>
                </a:r>
                <a:endParaRPr lang="he-IL" sz="600">
                  <a:effectLst/>
                </a:endParaRPr>
              </a:p>
            </c:rich>
          </c:tx>
          <c:layout>
            <c:manualLayout>
              <c:xMode val="edge"/>
              <c:yMode val="edge"/>
              <c:x val="6.0746719160104989E-2"/>
              <c:y val="9.18821084864392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3788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5805555555555556"/>
          <c:y val="0"/>
          <c:w val="0.35060746573345003"/>
          <c:h val="0.339315155050063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EDEFB-871B-45E9-8484-94380717D88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82C91-FD84-4FE4-89E7-7DB5E456C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8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1122-CB4F-4CB3-8F48-3306DCCD1C1E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4C96-1BB8-480E-847F-0B6F07AECD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990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1122-CB4F-4CB3-8F48-3306DCCD1C1E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4C96-1BB8-480E-847F-0B6F07AECD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016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1122-CB4F-4CB3-8F48-3306DCCD1C1E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4C96-1BB8-480E-847F-0B6F07AECD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128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E75F8A-E9D4-4E96-8760-C576F90C1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7ED1AD3-3E32-4663-B514-918F185C6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D99D3C1-E4B1-4BD1-9875-DCDA8106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2CB-B13B-4866-834F-D0D11FB33975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EABCF4A-A110-427D-B512-588E38A2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3A0E5BF-C85E-4133-8D78-3CF4BDAC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7D52-AB5B-4E59-904E-1AA3833EE5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8256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31171A9-7EBA-41FB-937B-548BC23D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DA0CCD3-171C-4615-AA6B-BA9F30309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B9536EA-6717-416D-BBF4-FAAA11BF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2CB-B13B-4866-834F-D0D11FB33975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DBABC2B-D6B8-46B9-8871-053B4A669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0164AD7-DC31-4A7F-A703-A27A5CEC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7D52-AB5B-4E59-904E-1AA3833EE5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0308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3E0D0D-F9E3-453E-93F6-8B9D24CEC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7F73FC4-B998-4665-87C6-8C34CA996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79ED972-55A2-4C64-B341-ADDCB3E5F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2CB-B13B-4866-834F-D0D11FB33975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2E03F1B-344F-4371-BEA0-67E20ADC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AF7FAA2-E7C2-4DAA-ACCA-2784CB5B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7D52-AB5B-4E59-904E-1AA3833EE5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68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C878CC-18AC-4D66-954A-E6F69F2C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B4DF760-B9AA-4FC4-98AE-B32A1F9A5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064FA98-5210-4443-A059-14B0A9EA2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D7A84BB-0687-4004-90C2-D4466F698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2CB-B13B-4866-834F-D0D11FB33975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1611B04-6469-4CE7-A37E-FB30C2C45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07DB9EC-76D9-47BB-9CC2-00D2980A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7D52-AB5B-4E59-904E-1AA3833EE5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1759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79BD9AE-AFC1-4229-8684-4F219B2D7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CDF252B-4DCC-4FF4-97EF-49003F64E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21B40CC-ACE8-4042-A464-EA8B31CA6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641EBBD-68D1-44B7-80FC-A39F873C8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7A0EA547-7983-400A-AA6E-9263A9180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C6BA501-78CC-4CB3-B97F-01031E563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2CB-B13B-4866-834F-D0D11FB33975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D474FC4-5B79-433F-8B84-ABF3D729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A2BBA8-9B2F-4BC3-BB99-0C0AD255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7D52-AB5B-4E59-904E-1AA3833EE5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4586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B445D2D-E2E7-436E-BA95-B5A9ED2C6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6E2A71A-6FA2-43AB-8DF8-BD30416C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2CB-B13B-4866-834F-D0D11FB33975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FA75925-2552-4D67-96B2-2AD02547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EF00B72-90B9-4691-86CE-85963F21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7D52-AB5B-4E59-904E-1AA3833EE5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7130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552E1B2-8406-4C54-B3DC-B5F02D0F6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2CB-B13B-4866-834F-D0D11FB33975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E9F6F4F6-CEE1-4D46-A218-0CE34AF3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68882CF-1D63-49E2-8699-AB4E8D23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7D52-AB5B-4E59-904E-1AA3833EE5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1227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355741C-222E-4212-B9FC-C8538C1D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E9F2B4E-87DE-422E-A7AA-25D83F253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140582E-7912-471A-BFD0-522776D1C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7771F86-B0CA-42D5-9C35-36575EE9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2CB-B13B-4866-834F-D0D11FB33975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F964B13-39EF-4F99-A245-519F6539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6DC090C-2BC1-4D1F-B54C-C457BD4AF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7D52-AB5B-4E59-904E-1AA3833EE5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344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1122-CB4F-4CB3-8F48-3306DCCD1C1E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4C96-1BB8-480E-847F-0B6F07AECD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1360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CC79D05-057D-4EF5-831A-A1A889CB3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55BE9DAA-12C2-4FF2-AB09-3BA3B5790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2BFA7CB-0986-44D6-B32A-DA679664D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F67F6E6-2332-4531-9036-CD86E59A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2CB-B13B-4866-834F-D0D11FB33975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B7FBEB5-9155-438C-8735-4ABA2450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35DDF58-975C-4607-8EE5-F4D8BAA6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7D52-AB5B-4E59-904E-1AA3833EE5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9980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E26457-3552-45B6-84D5-14151511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09C819F-7F33-44F6-8047-5B91DF073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F00D1DB-630A-4E12-A756-7C3847A3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2CB-B13B-4866-834F-D0D11FB33975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56FC23F-3490-4F31-8BB9-7E9744A8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2242955-7BA9-4125-BF4D-D86B5440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7D52-AB5B-4E59-904E-1AA3833EE5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4525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DCD6D85-2F5E-41DF-ACEF-9708B4CB74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5B45B2F-062B-4811-B678-13772A4C7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EB6A466-2CF5-41D6-9C3D-CF71F730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2CB-B13B-4866-834F-D0D11FB33975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331FF99-8DD3-4B11-9CFC-F30394FFC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FE1C073-8D5C-4BDA-891B-415837C8E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7D52-AB5B-4E59-904E-1AA3833EE5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8298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8726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7116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3642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7810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9978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5549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53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1122-CB4F-4CB3-8F48-3306DCCD1C1E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4C96-1BB8-480E-847F-0B6F07AECD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0905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4653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1321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4113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916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1122-CB4F-4CB3-8F48-3306DCCD1C1E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4C96-1BB8-480E-847F-0B6F07AECD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62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1122-CB4F-4CB3-8F48-3306DCCD1C1E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4C96-1BB8-480E-847F-0B6F07AECD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743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1122-CB4F-4CB3-8F48-3306DCCD1C1E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4C96-1BB8-480E-847F-0B6F07AECD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029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1122-CB4F-4CB3-8F48-3306DCCD1C1E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4C96-1BB8-480E-847F-0B6F07AECD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720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1122-CB4F-4CB3-8F48-3306DCCD1C1E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4C96-1BB8-480E-847F-0B6F07AECD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280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1122-CB4F-4CB3-8F48-3306DCCD1C1E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4C96-1BB8-480E-847F-0B6F07AECD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872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0A1122-CB4F-4CB3-8F48-3306DCCD1C1E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D24C96-1BB8-480E-847F-0B6F07AECD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096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336D9F2-354A-4E47-B348-4C0404E0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A68B5B0-51BB-4FFC-9F8F-2762FDFFA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B0EB315-2D40-44BF-8AB0-5C788A68F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4C2CB-B13B-4866-834F-D0D11FB33975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BCC6E9E-0AB5-4A58-A5BA-DD60B5A38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6926018-2CEA-44E4-A17D-AC07985E0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37D52-AB5B-4E59-904E-1AA3833EE5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91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614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1.jpg"/><Relationship Id="rId16" Type="http://schemas.openxmlformats.org/officeDocument/2006/relationships/image" Target="../media/image16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8.png"/><Relationship Id="rId19" Type="http://schemas.openxmlformats.org/officeDocument/2006/relationships/image" Target="../media/image19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Relationship Id="rId27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adi@phenoroot.com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1483" y="613614"/>
            <a:ext cx="3921034" cy="392103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60042D0-FF88-9297-C4A2-B9B5E6A68C28}"/>
              </a:ext>
            </a:extLst>
          </p:cNvPr>
          <p:cNvSpPr txBox="1"/>
          <p:nvPr/>
        </p:nvSpPr>
        <p:spPr>
          <a:xfrm>
            <a:off x="1783080" y="4525599"/>
            <a:ext cx="55778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www.coppter.co.il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magal@coppter.co.il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23B1297-A5A9-422D-ADA2-C861468D7594}"/>
              </a:ext>
            </a:extLst>
          </p:cNvPr>
          <p:cNvSpPr txBox="1"/>
          <p:nvPr/>
        </p:nvSpPr>
        <p:spPr>
          <a:xfrm>
            <a:off x="2228523" y="366023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 new era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environmentally friendly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&amp;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chlorine-free Safe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Water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47820DE-E974-40B7-9CA9-60978F50A147}"/>
              </a:ext>
            </a:extLst>
          </p:cNvPr>
          <p:cNvSpPr txBox="1"/>
          <p:nvPr/>
        </p:nvSpPr>
        <p:spPr>
          <a:xfrm>
            <a:off x="2882389" y="22830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Agriculture</a:t>
            </a:r>
            <a:endParaRPr lang="he-IL" sz="3600" dirty="0"/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42DB1C73-CF61-4490-96F1-66DA7833A97A}"/>
              </a:ext>
            </a:extLst>
          </p:cNvPr>
          <p:cNvGrpSpPr/>
          <p:nvPr/>
        </p:nvGrpSpPr>
        <p:grpSpPr>
          <a:xfrm>
            <a:off x="2228523" y="882291"/>
            <a:ext cx="4686954" cy="2762636"/>
            <a:chOff x="2228523" y="882291"/>
            <a:chExt cx="4686954" cy="2762636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DF427456-F71C-434B-942F-0DAF8872B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28523" y="882291"/>
              <a:ext cx="4686954" cy="2762636"/>
            </a:xfrm>
            <a:prstGeom prst="rect">
              <a:avLst/>
            </a:prstGeom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4649A5A1-7356-44E9-A5C0-0DFD66CD4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368" y="2012768"/>
              <a:ext cx="2179435" cy="433135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265684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114" y="-1991790"/>
            <a:ext cx="9135542" cy="913977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5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A88D537-B627-48CD-BE07-A98BC1017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770" y="150039"/>
            <a:ext cx="6366230" cy="3649431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EF30FDA-79D9-4980-A899-0838020785F0}"/>
              </a:ext>
            </a:extLst>
          </p:cNvPr>
          <p:cNvSpPr txBox="1"/>
          <p:nvPr/>
        </p:nvSpPr>
        <p:spPr>
          <a:xfrm>
            <a:off x="6142903" y="482703"/>
            <a:ext cx="28910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1400" dirty="0"/>
              <a:t>Cu</a:t>
            </a:r>
            <a:r>
              <a:rPr lang="en-US" sz="1400" baseline="30000" dirty="0"/>
              <a:t>+</a:t>
            </a:r>
            <a:r>
              <a:rPr lang="en-US" sz="1400" dirty="0"/>
              <a:t> ions Concentration in ppm</a:t>
            </a:r>
            <a:endParaRPr lang="he-IL" sz="1400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05FD396B-2D03-49D8-8420-47CA766ACAC1}"/>
              </a:ext>
            </a:extLst>
          </p:cNvPr>
          <p:cNvSpPr txBox="1"/>
          <p:nvPr/>
        </p:nvSpPr>
        <p:spPr>
          <a:xfrm>
            <a:off x="1782057" y="831527"/>
            <a:ext cx="82686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e-IL" sz="1100" dirty="0" err="1"/>
              <a:t>No</a:t>
            </a:r>
            <a:r>
              <a:rPr lang="he-IL" sz="1100" dirty="0"/>
              <a:t> </a:t>
            </a:r>
            <a:r>
              <a:rPr lang="he-IL" sz="1100" dirty="0" err="1"/>
              <a:t>growth</a:t>
            </a:r>
            <a:endParaRPr lang="he-IL" sz="1100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D3871900-C323-4916-9A05-4B1067DF345A}"/>
              </a:ext>
            </a:extLst>
          </p:cNvPr>
          <p:cNvSpPr txBox="1"/>
          <p:nvPr/>
        </p:nvSpPr>
        <p:spPr>
          <a:xfrm>
            <a:off x="1762874" y="1137812"/>
            <a:ext cx="82686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e-IL" sz="1100" dirty="0" err="1"/>
              <a:t>No</a:t>
            </a:r>
            <a:r>
              <a:rPr lang="he-IL" sz="1100" dirty="0"/>
              <a:t> </a:t>
            </a:r>
            <a:r>
              <a:rPr lang="he-IL" sz="1100" dirty="0" err="1"/>
              <a:t>growth</a:t>
            </a:r>
            <a:endParaRPr lang="he-IL" sz="1100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E5FDC84D-FC5C-49EC-A7C7-3C3328EAB5EE}"/>
              </a:ext>
            </a:extLst>
          </p:cNvPr>
          <p:cNvSpPr txBox="1"/>
          <p:nvPr/>
        </p:nvSpPr>
        <p:spPr>
          <a:xfrm>
            <a:off x="1762874" y="1481657"/>
            <a:ext cx="82686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e-IL" sz="1100" dirty="0" err="1"/>
              <a:t>No</a:t>
            </a:r>
            <a:r>
              <a:rPr lang="he-IL" sz="1100" dirty="0"/>
              <a:t> </a:t>
            </a:r>
            <a:r>
              <a:rPr lang="he-IL" sz="1100" dirty="0" err="1"/>
              <a:t>growth</a:t>
            </a:r>
            <a:endParaRPr lang="he-IL" sz="1100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C934B278-6F4D-47FD-A4B7-3B8110008122}"/>
              </a:ext>
            </a:extLst>
          </p:cNvPr>
          <p:cNvSpPr txBox="1"/>
          <p:nvPr/>
        </p:nvSpPr>
        <p:spPr>
          <a:xfrm>
            <a:off x="1782057" y="1809098"/>
            <a:ext cx="82686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e-IL" sz="1100" dirty="0" err="1"/>
              <a:t>No</a:t>
            </a:r>
            <a:r>
              <a:rPr lang="he-IL" sz="1100" dirty="0"/>
              <a:t> </a:t>
            </a:r>
            <a:r>
              <a:rPr lang="he-IL" sz="1100" dirty="0" err="1"/>
              <a:t>growth</a:t>
            </a:r>
            <a:endParaRPr lang="he-IL" sz="1100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50AE8BB9-131F-49E8-BDF5-D9B80FBFC382}"/>
              </a:ext>
            </a:extLst>
          </p:cNvPr>
          <p:cNvSpPr txBox="1"/>
          <p:nvPr/>
        </p:nvSpPr>
        <p:spPr>
          <a:xfrm>
            <a:off x="1762874" y="2152943"/>
            <a:ext cx="82686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e-IL" sz="1100" dirty="0" err="1"/>
              <a:t>No</a:t>
            </a:r>
            <a:r>
              <a:rPr lang="he-IL" sz="1100" dirty="0"/>
              <a:t> </a:t>
            </a:r>
            <a:r>
              <a:rPr lang="he-IL" sz="1100" dirty="0" err="1"/>
              <a:t>growth</a:t>
            </a:r>
            <a:endParaRPr lang="he-IL" sz="1100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FF4EDDFE-7BCA-4D33-A356-A11CEF6B6BA5}"/>
              </a:ext>
            </a:extLst>
          </p:cNvPr>
          <p:cNvSpPr txBox="1"/>
          <p:nvPr/>
        </p:nvSpPr>
        <p:spPr>
          <a:xfrm>
            <a:off x="1762874" y="2459228"/>
            <a:ext cx="82686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e-IL" sz="1100" dirty="0" err="1"/>
              <a:t>No</a:t>
            </a:r>
            <a:r>
              <a:rPr lang="he-IL" sz="1100" dirty="0"/>
              <a:t> </a:t>
            </a:r>
            <a:r>
              <a:rPr lang="he-IL" sz="1100" dirty="0" err="1"/>
              <a:t>growth</a:t>
            </a:r>
            <a:endParaRPr lang="he-IL" sz="1100" dirty="0"/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6838A7A9-5624-44B5-B4AE-5485D80991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271" y="3537073"/>
            <a:ext cx="1917889" cy="1033132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27EC9F95-3A87-4594-888B-262BFC374B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3865" y="4162014"/>
            <a:ext cx="1299724" cy="425505"/>
          </a:xfrm>
          <a:prstGeom prst="rect">
            <a:avLst/>
          </a:prstGeom>
        </p:spPr>
      </p:pic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A6008465-C0A6-43F8-9613-525A0CC3AFCD}"/>
              </a:ext>
            </a:extLst>
          </p:cNvPr>
          <p:cNvSpPr txBox="1"/>
          <p:nvPr/>
        </p:nvSpPr>
        <p:spPr>
          <a:xfrm>
            <a:off x="2660559" y="3892667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addition</a:t>
            </a:r>
            <a:r>
              <a:rPr lang="en-US" sz="1100" b="1" i="1" dirty="0">
                <a:solidFill>
                  <a:srgbClr val="202122"/>
                </a:solidFill>
                <a:latin typeface="Arial" panose="020B0604020202020204" pitchFamily="34" charset="0"/>
              </a:rPr>
              <a:t>, Fusarium and Pythium </a:t>
            </a:r>
            <a:r>
              <a:rPr lang="en-US" sz="11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Fungi</a:t>
            </a:r>
            <a:r>
              <a:rPr lang="en-US" sz="1100" b="1" i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1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were found to be sensitive to monovalent copper ions. </a:t>
            </a:r>
            <a:endParaRPr lang="he-IL" sz="1100" dirty="0"/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4DA91790-B0A0-4A4F-88C7-88A583B2C0C5}"/>
              </a:ext>
            </a:extLst>
          </p:cNvPr>
          <p:cNvSpPr/>
          <p:nvPr/>
        </p:nvSpPr>
        <p:spPr>
          <a:xfrm>
            <a:off x="3403218" y="330009"/>
            <a:ext cx="1168782" cy="152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D71AA9B1-3971-4A8E-AD30-19FF358CDAB2}"/>
              </a:ext>
            </a:extLst>
          </p:cNvPr>
          <p:cNvSpPr/>
          <p:nvPr/>
        </p:nvSpPr>
        <p:spPr>
          <a:xfrm>
            <a:off x="6603727" y="120159"/>
            <a:ext cx="1168782" cy="152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C6B65D65-6FC6-407F-A9BE-4FF57B1D6388}"/>
              </a:ext>
            </a:extLst>
          </p:cNvPr>
          <p:cNvSpPr txBox="1"/>
          <p:nvPr/>
        </p:nvSpPr>
        <p:spPr>
          <a:xfrm>
            <a:off x="1518935" y="-30177"/>
            <a:ext cx="60695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External laboratory test results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5911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114" y="-1991790"/>
            <a:ext cx="9135542" cy="913977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5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63ACA9F-FBB2-4197-AEED-7854D3CEC355}"/>
              </a:ext>
            </a:extLst>
          </p:cNvPr>
          <p:cNvSpPr txBox="1"/>
          <p:nvPr/>
        </p:nvSpPr>
        <p:spPr>
          <a:xfrm>
            <a:off x="1441827" y="187667"/>
            <a:ext cx="6069515" cy="55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994" b="1" dirty="0">
                <a:solidFill>
                  <a:srgbClr val="05A6CC"/>
                </a:solidFill>
              </a:rPr>
              <a:t>safety</a:t>
            </a:r>
            <a:endParaRPr lang="he-IL" sz="2994" b="1" dirty="0">
              <a:solidFill>
                <a:srgbClr val="05A6CC"/>
              </a:solidFill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3F1AFE1-A0BB-4047-9FA8-B0A5651783C7}"/>
              </a:ext>
            </a:extLst>
          </p:cNvPr>
          <p:cNvSpPr txBox="1"/>
          <p:nvPr/>
        </p:nvSpPr>
        <p:spPr>
          <a:xfrm>
            <a:off x="1505437" y="829430"/>
            <a:ext cx="63421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Copper is essential to all living organisms as a trace dietary, but higher amounts of copper (30 mg/kg) are toxic.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EPA has determined that drinking water should not contain more than 1.3 mg copper per liter of water (1.3 mg/L).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F99A24A8-2DDB-4612-86E6-79B6FB5C59FE}"/>
              </a:ext>
            </a:extLst>
          </p:cNvPr>
          <p:cNvSpPr txBox="1"/>
          <p:nvPr/>
        </p:nvSpPr>
        <p:spPr>
          <a:xfrm>
            <a:off x="2390498" y="2685952"/>
            <a:ext cx="51208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Our system guarantees a concentration of below 0.2ppm copper ions</a:t>
            </a: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174620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114" y="-1991790"/>
            <a:ext cx="9135542" cy="913977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5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63ACA9F-FBB2-4197-AEED-7854D3CEC355}"/>
              </a:ext>
            </a:extLst>
          </p:cNvPr>
          <p:cNvSpPr txBox="1"/>
          <p:nvPr/>
        </p:nvSpPr>
        <p:spPr>
          <a:xfrm>
            <a:off x="1441827" y="187667"/>
            <a:ext cx="6069515" cy="55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994" b="1" dirty="0">
                <a:solidFill>
                  <a:srgbClr val="05A6CC"/>
                </a:solidFill>
              </a:rPr>
              <a:t>Summary</a:t>
            </a:r>
            <a:endParaRPr lang="he-IL" sz="2994" b="1" dirty="0">
              <a:solidFill>
                <a:srgbClr val="05A6CC"/>
              </a:solidFill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3F1AFE1-A0BB-4047-9FA8-B0A5651783C7}"/>
              </a:ext>
            </a:extLst>
          </p:cNvPr>
          <p:cNvSpPr txBox="1"/>
          <p:nvPr/>
        </p:nvSpPr>
        <p:spPr>
          <a:xfrm>
            <a:off x="1441827" y="1026281"/>
            <a:ext cx="658774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b="1" dirty="0" err="1">
                <a:solidFill>
                  <a:srgbClr val="000000"/>
                </a:solidFill>
                <a:latin typeface="Lora"/>
              </a:rPr>
              <a:t>Coppter</a:t>
            </a:r>
            <a:r>
              <a:rPr lang="en-US" sz="1800" b="1" dirty="0">
                <a:solidFill>
                  <a:srgbClr val="000000"/>
                </a:solidFill>
                <a:latin typeface="Lora"/>
              </a:rPr>
              <a:t> technology may bring good news to agriculture.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Lora"/>
              </a:rPr>
              <a:t>Enable aeroponics and hydroponics crops without fear of pathogens, thus enabling advanced agriculture that is economical in terms of water, space, manpower, and more.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Lora"/>
              </a:rPr>
              <a:t>Allow the use of drip piping underground without fear of root penetration and the formation of biofilms</a:t>
            </a:r>
            <a:r>
              <a:rPr lang="en-US" b="1" dirty="0">
                <a:solidFill>
                  <a:srgbClr val="000000"/>
                </a:solidFill>
                <a:latin typeface="Lora"/>
              </a:rPr>
              <a:t>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Lora"/>
              </a:rPr>
              <a:t>Avoid the use of oxidizing agents, chlorine, hydrogen peroxide, ozone, antibiotic, and antifungal chemicals</a:t>
            </a:r>
            <a:r>
              <a:rPr lang="en-US" dirty="0">
                <a:solidFill>
                  <a:srgbClr val="000000"/>
                </a:solidFill>
                <a:latin typeface="Lora"/>
              </a:rPr>
              <a:t>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Lora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Lora"/>
            </a:endParaRPr>
          </a:p>
        </p:txBody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0906E606-50E8-4F44-8132-440D82089D10}"/>
              </a:ext>
            </a:extLst>
          </p:cNvPr>
          <p:cNvGrpSpPr/>
          <p:nvPr/>
        </p:nvGrpSpPr>
        <p:grpSpPr>
          <a:xfrm>
            <a:off x="3267075" y="3705225"/>
            <a:ext cx="2820285" cy="1157074"/>
            <a:chOff x="2228523" y="882291"/>
            <a:chExt cx="4686954" cy="2762636"/>
          </a:xfrm>
        </p:grpSpPr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658848CF-D6FB-4DC4-9302-453C63640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28523" y="882291"/>
              <a:ext cx="4686954" cy="2762636"/>
            </a:xfrm>
            <a:prstGeom prst="rect">
              <a:avLst/>
            </a:prstGeom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47C2FCA3-ABBC-44C0-B8D0-7DE0813A7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368" y="2012768"/>
              <a:ext cx="2179435" cy="433135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5544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38654" y="667740"/>
            <a:ext cx="3921034" cy="371354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881B5B-3E71-447D-9210-64E717B4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766" y="-158221"/>
            <a:ext cx="7478474" cy="564462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8DBAA5C-DDD9-4AA0-991A-32B2D040D5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0920" y="-56592"/>
            <a:ext cx="1641724" cy="916477"/>
          </a:xfrm>
          <a:prstGeom prst="rect">
            <a:avLst/>
          </a:prstGeom>
        </p:spPr>
      </p:pic>
      <p:pic>
        <p:nvPicPr>
          <p:cNvPr id="9" name="Graphic 2">
            <a:extLst>
              <a:ext uri="{FF2B5EF4-FFF2-40B4-BE49-F238E27FC236}">
                <a16:creationId xmlns:a16="http://schemas.microsoft.com/office/drawing/2014/main" id="{03C96534-93B3-4E63-8465-F775B4608A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19400" y="50215"/>
            <a:ext cx="2862950" cy="289573"/>
          </a:xfrm>
          <a:prstGeom prst="rect">
            <a:avLst/>
          </a:prstGeom>
        </p:spPr>
      </p:pic>
      <p:pic>
        <p:nvPicPr>
          <p:cNvPr id="13" name="Graphic 10">
            <a:extLst>
              <a:ext uri="{FF2B5EF4-FFF2-40B4-BE49-F238E27FC236}">
                <a16:creationId xmlns:a16="http://schemas.microsoft.com/office/drawing/2014/main" id="{B1B87ACE-4B3B-485D-8977-547170E220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66640" y="380629"/>
            <a:ext cx="2959535" cy="842081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119F5765-3C4E-46FA-9837-DB35BA63025A}"/>
              </a:ext>
            </a:extLst>
          </p:cNvPr>
          <p:cNvSpPr txBox="1"/>
          <p:nvPr/>
        </p:nvSpPr>
        <p:spPr>
          <a:xfrm>
            <a:off x="1509665" y="1156921"/>
            <a:ext cx="972108" cy="405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rtl="1">
              <a:lnSpc>
                <a:spcPts val="2700"/>
              </a:lnSpc>
              <a:defRPr/>
            </a:pPr>
            <a:r>
              <a:rPr lang="en-US" sz="1500" b="1" dirty="0">
                <a:solidFill>
                  <a:schemeClr val="tx2"/>
                </a:solidFill>
                <a:latin typeface="Poppins" pitchFamily="2" charset="77"/>
                <a:ea typeface="Arial"/>
                <a:cs typeface="Poppins" pitchFamily="2" charset="77"/>
                <a:sym typeface="Arial"/>
              </a:rPr>
              <a:t>Current</a:t>
            </a:r>
          </a:p>
        </p:txBody>
      </p:sp>
      <p:pic>
        <p:nvPicPr>
          <p:cNvPr id="16" name="Picture 18" descr="Icon&#10;&#10;Description automatically generated">
            <a:extLst>
              <a:ext uri="{FF2B5EF4-FFF2-40B4-BE49-F238E27FC236}">
                <a16:creationId xmlns:a16="http://schemas.microsoft.com/office/drawing/2014/main" id="{F69082BA-AFC5-46A0-A07D-3DC28C1A5D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51" y="1630469"/>
            <a:ext cx="726804" cy="688344"/>
          </a:xfrm>
          <a:prstGeom prst="rect">
            <a:avLst/>
          </a:prstGeom>
        </p:spPr>
      </p:pic>
      <p:sp>
        <p:nvSpPr>
          <p:cNvPr id="17" name="TextBox 23">
            <a:extLst>
              <a:ext uri="{FF2B5EF4-FFF2-40B4-BE49-F238E27FC236}">
                <a16:creationId xmlns:a16="http://schemas.microsoft.com/office/drawing/2014/main" id="{DE46D53D-50D0-418F-8C14-95E272F38A2C}"/>
              </a:ext>
            </a:extLst>
          </p:cNvPr>
          <p:cNvSpPr txBox="1"/>
          <p:nvPr/>
        </p:nvSpPr>
        <p:spPr>
          <a:xfrm>
            <a:off x="2717094" y="1537394"/>
            <a:ext cx="1872538" cy="1035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1</a:t>
            </a:r>
            <a:endParaRPr lang="he-IL" sz="1350" b="1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  <a:p>
            <a:pPr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Bathing facilitates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12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Swimming pools 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12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Hot tub, mikveh</a:t>
            </a:r>
            <a:endParaRPr lang="aa-ET" sz="1200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8" name="Picture 20" descr="Logo, icon&#10;&#10;Description automatically generated">
            <a:extLst>
              <a:ext uri="{FF2B5EF4-FFF2-40B4-BE49-F238E27FC236}">
                <a16:creationId xmlns:a16="http://schemas.microsoft.com/office/drawing/2014/main" id="{644A10A9-002E-4A6F-B79D-7598E93C78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49" y="1322758"/>
            <a:ext cx="726804" cy="688344"/>
          </a:xfrm>
          <a:prstGeom prst="rect">
            <a:avLst/>
          </a:prstGeom>
        </p:spPr>
      </p:pic>
      <p:sp>
        <p:nvSpPr>
          <p:cNvPr id="19" name="TextBox 25">
            <a:extLst>
              <a:ext uri="{FF2B5EF4-FFF2-40B4-BE49-F238E27FC236}">
                <a16:creationId xmlns:a16="http://schemas.microsoft.com/office/drawing/2014/main" id="{F3ACB70F-17D3-41AA-A472-114667FAE8FE}"/>
              </a:ext>
            </a:extLst>
          </p:cNvPr>
          <p:cNvSpPr txBox="1"/>
          <p:nvPr/>
        </p:nvSpPr>
        <p:spPr>
          <a:xfrm>
            <a:off x="6145522" y="1138668"/>
            <a:ext cx="1554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2</a:t>
            </a:r>
          </a:p>
          <a:p>
            <a:pPr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Wastewater</a:t>
            </a:r>
          </a:p>
          <a:p>
            <a:pPr algn="l" rtl="0"/>
            <a:r>
              <a:rPr lang="en-GB" sz="1350" b="1" dirty="0">
                <a:solidFill>
                  <a:schemeClr val="tx2"/>
                </a:solidFill>
              </a:rPr>
              <a:t>Tertiary</a:t>
            </a:r>
            <a:r>
              <a:rPr lang="en-US" sz="1350" b="1" dirty="0">
                <a:solidFill>
                  <a:schemeClr val="tx2"/>
                </a:solidFill>
              </a:rPr>
              <a:t> </a:t>
            </a:r>
            <a:r>
              <a:rPr lang="en-GB" sz="1350" b="1" dirty="0">
                <a:solidFill>
                  <a:schemeClr val="tx2"/>
                </a:solidFill>
              </a:rPr>
              <a:t>treatment</a:t>
            </a:r>
            <a:endParaRPr lang="he-IL" sz="1350" b="1" dirty="0">
              <a:solidFill>
                <a:schemeClr val="tx2"/>
              </a:solidFill>
            </a:endParaRPr>
          </a:p>
          <a:p>
            <a:pPr defTabSz="685800">
              <a:defRPr/>
            </a:pPr>
            <a:endParaRPr lang="en-US" sz="1350" b="1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TextBox 29">
            <a:extLst>
              <a:ext uri="{FF2B5EF4-FFF2-40B4-BE49-F238E27FC236}">
                <a16:creationId xmlns:a16="http://schemas.microsoft.com/office/drawing/2014/main" id="{15A0D322-ED0B-4E64-A48D-D239D7448AA5}"/>
              </a:ext>
            </a:extLst>
          </p:cNvPr>
          <p:cNvSpPr txBox="1"/>
          <p:nvPr/>
        </p:nvSpPr>
        <p:spPr>
          <a:xfrm>
            <a:off x="5979167" y="4714369"/>
            <a:ext cx="12194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2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Aquaculture</a:t>
            </a:r>
            <a:endParaRPr lang="aa-ET" sz="105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943A3AA-9B5B-4447-987E-7921876F1EE8}"/>
              </a:ext>
            </a:extLst>
          </p:cNvPr>
          <p:cNvGrpSpPr/>
          <p:nvPr/>
        </p:nvGrpSpPr>
        <p:grpSpPr>
          <a:xfrm>
            <a:off x="2800186" y="4302891"/>
            <a:ext cx="1450712" cy="726152"/>
            <a:chOff x="9074035" y="4745542"/>
            <a:chExt cx="1934283" cy="1022297"/>
          </a:xfrm>
        </p:grpSpPr>
        <p:pic>
          <p:nvPicPr>
            <p:cNvPr id="22" name="Picture 3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1410D48-90FD-4136-9E36-F75026FB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3491" y="4745542"/>
              <a:ext cx="515525" cy="515526"/>
            </a:xfrm>
            <a:prstGeom prst="rect">
              <a:avLst/>
            </a:prstGeom>
          </p:spPr>
        </p:pic>
        <p:sp>
          <p:nvSpPr>
            <p:cNvPr id="24" name="TextBox 38">
              <a:extLst>
                <a:ext uri="{FF2B5EF4-FFF2-40B4-BE49-F238E27FC236}">
                  <a16:creationId xmlns:a16="http://schemas.microsoft.com/office/drawing/2014/main" id="{C84EE47D-6040-4937-8451-639144EF973F}"/>
                </a:ext>
              </a:extLst>
            </p:cNvPr>
            <p:cNvSpPr txBox="1"/>
            <p:nvPr/>
          </p:nvSpPr>
          <p:spPr>
            <a:xfrm>
              <a:off x="9074035" y="5398507"/>
              <a:ext cx="19342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Poppins Medium" pitchFamily="2" charset="77"/>
                  <a:cs typeface="Poppins Medium" pitchFamily="2" charset="77"/>
                </a:rPr>
                <a:t>Drinking water</a:t>
              </a:r>
              <a:endParaRPr lang="aa-ET" sz="105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endParaRPr>
            </a:p>
          </p:txBody>
        </p:sp>
      </p:grpSp>
      <p:sp>
        <p:nvSpPr>
          <p:cNvPr id="25" name="TextBox 44">
            <a:extLst>
              <a:ext uri="{FF2B5EF4-FFF2-40B4-BE49-F238E27FC236}">
                <a16:creationId xmlns:a16="http://schemas.microsoft.com/office/drawing/2014/main" id="{D00773AB-F3FB-4B2A-B46C-EB2196113AA9}"/>
              </a:ext>
            </a:extLst>
          </p:cNvPr>
          <p:cNvSpPr txBox="1"/>
          <p:nvPr/>
        </p:nvSpPr>
        <p:spPr>
          <a:xfrm>
            <a:off x="1464226" y="2501386"/>
            <a:ext cx="884941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rtl="1">
              <a:lnSpc>
                <a:spcPts val="2700"/>
              </a:lnSpc>
              <a:defRPr/>
            </a:pPr>
            <a:r>
              <a:rPr lang="en-US" sz="1350" b="1" dirty="0">
                <a:solidFill>
                  <a:schemeClr val="tx2"/>
                </a:solidFill>
                <a:latin typeface="Poppins" pitchFamily="2" charset="77"/>
                <a:ea typeface="Arial"/>
                <a:cs typeface="Poppins" pitchFamily="2" charset="77"/>
                <a:sym typeface="Arial"/>
              </a:rPr>
              <a:t>Future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9A5EF15F-191D-4E1D-AD49-BC5D43FA9D87}"/>
              </a:ext>
            </a:extLst>
          </p:cNvPr>
          <p:cNvSpPr txBox="1"/>
          <p:nvPr/>
        </p:nvSpPr>
        <p:spPr>
          <a:xfrm>
            <a:off x="1870808" y="3504700"/>
            <a:ext cx="949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lang="en-US" sz="12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Industrial</a:t>
            </a:r>
            <a:r>
              <a:rPr lang="en-US" sz="120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</a:p>
          <a:p>
            <a:pPr lvl="0" algn="l" rtl="0">
              <a:defRPr/>
            </a:pPr>
            <a:r>
              <a:rPr lang="en-US" sz="12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cooling towers</a:t>
            </a:r>
            <a:endParaRPr lang="aa-ET" sz="1200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D74B63-E1FA-47BF-A3B4-FCF7DB9EAFD9}"/>
              </a:ext>
            </a:extLst>
          </p:cNvPr>
          <p:cNvSpPr txBox="1"/>
          <p:nvPr/>
        </p:nvSpPr>
        <p:spPr>
          <a:xfrm>
            <a:off x="6202203" y="1844950"/>
            <a:ext cx="1643373" cy="700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lang="en-US" sz="110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3</a:t>
            </a:r>
          </a:p>
          <a:p>
            <a:pPr lvl="0" algn="l" rtl="0">
              <a:defRPr/>
            </a:pPr>
            <a:r>
              <a:rPr lang="en-US" sz="105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Agriculture </a:t>
            </a:r>
            <a:r>
              <a:rPr lang="en-US" sz="9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– Fungicide</a:t>
            </a:r>
          </a:p>
          <a:p>
            <a:pPr lvl="0" algn="l" rtl="0">
              <a:defRPr/>
            </a:pPr>
            <a:r>
              <a:rPr lang="en-US" sz="9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Hydroponic agriculture</a:t>
            </a: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9B4D69F0-5565-467A-A4B3-9DDE5AAF894E}"/>
              </a:ext>
            </a:extLst>
          </p:cNvPr>
          <p:cNvSpPr txBox="1"/>
          <p:nvPr/>
        </p:nvSpPr>
        <p:spPr>
          <a:xfrm>
            <a:off x="2820473" y="3465054"/>
            <a:ext cx="1450711" cy="646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lang="en-US" sz="12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Medical - hospital water systems</a:t>
            </a:r>
            <a:endParaRPr lang="aa-ET" sz="105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30" name="תמונה 29">
            <a:extLst>
              <a:ext uri="{FF2B5EF4-FFF2-40B4-BE49-F238E27FC236}">
                <a16:creationId xmlns:a16="http://schemas.microsoft.com/office/drawing/2014/main" id="{F2EC8B07-24D5-4B52-BBC5-F19811F3B7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81920" y="2877505"/>
            <a:ext cx="514350" cy="548024"/>
          </a:xfrm>
          <a:prstGeom prst="rect">
            <a:avLst/>
          </a:prstGeom>
        </p:spPr>
      </p:pic>
      <p:sp>
        <p:nvSpPr>
          <p:cNvPr id="31" name="TextBox 36">
            <a:extLst>
              <a:ext uri="{FF2B5EF4-FFF2-40B4-BE49-F238E27FC236}">
                <a16:creationId xmlns:a16="http://schemas.microsoft.com/office/drawing/2014/main" id="{A8B24A0E-D5A2-4BAD-8828-5D5DE1B5B403}"/>
              </a:ext>
            </a:extLst>
          </p:cNvPr>
          <p:cNvSpPr txBox="1"/>
          <p:nvPr/>
        </p:nvSpPr>
        <p:spPr>
          <a:xfrm>
            <a:off x="5225917" y="3585859"/>
            <a:ext cx="1130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lang="en-US" sz="12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Food industry</a:t>
            </a:r>
            <a:endParaRPr lang="aa-ET" sz="105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32" name="Graphic 13" descr="Fish with solid fill">
            <a:extLst>
              <a:ext uri="{FF2B5EF4-FFF2-40B4-BE49-F238E27FC236}">
                <a16:creationId xmlns:a16="http://schemas.microsoft.com/office/drawing/2014/main" id="{BB56795B-0056-4308-B3B0-E8EF701745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145522" y="4183195"/>
            <a:ext cx="685800" cy="649510"/>
          </a:xfrm>
          <a:prstGeom prst="rect">
            <a:avLst/>
          </a:prstGeom>
        </p:spPr>
      </p:pic>
      <p:pic>
        <p:nvPicPr>
          <p:cNvPr id="33" name="Graphic 15" descr="Burger and drink with solid fill">
            <a:extLst>
              <a:ext uri="{FF2B5EF4-FFF2-40B4-BE49-F238E27FC236}">
                <a16:creationId xmlns:a16="http://schemas.microsoft.com/office/drawing/2014/main" id="{84761839-507B-4F04-8069-E347783CD73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172315" y="2900059"/>
            <a:ext cx="685800" cy="649510"/>
          </a:xfrm>
          <a:prstGeom prst="rect">
            <a:avLst/>
          </a:prstGeom>
        </p:spPr>
      </p:pic>
      <p:pic>
        <p:nvPicPr>
          <p:cNvPr id="34" name="Picture 17">
            <a:extLst>
              <a:ext uri="{FF2B5EF4-FFF2-40B4-BE49-F238E27FC236}">
                <a16:creationId xmlns:a16="http://schemas.microsoft.com/office/drawing/2014/main" id="{2088D1A4-E08D-4D71-B3E2-E94BA7BD269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49328" y="2001764"/>
            <a:ext cx="429839" cy="433602"/>
          </a:xfrm>
          <a:prstGeom prst="rect">
            <a:avLst/>
          </a:prstGeom>
        </p:spPr>
      </p:pic>
      <p:sp>
        <p:nvSpPr>
          <p:cNvPr id="35" name="TextBox 35">
            <a:extLst>
              <a:ext uri="{FF2B5EF4-FFF2-40B4-BE49-F238E27FC236}">
                <a16:creationId xmlns:a16="http://schemas.microsoft.com/office/drawing/2014/main" id="{841227E8-F70D-4304-985D-D850ACE21696}"/>
              </a:ext>
            </a:extLst>
          </p:cNvPr>
          <p:cNvSpPr txBox="1"/>
          <p:nvPr/>
        </p:nvSpPr>
        <p:spPr>
          <a:xfrm>
            <a:off x="3991369" y="3533918"/>
            <a:ext cx="1450712" cy="646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lang="en-US" sz="12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Medical - Surface/Skin disinfection</a:t>
            </a:r>
            <a:endParaRPr lang="aa-ET" sz="105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36" name="תמונה 35">
            <a:extLst>
              <a:ext uri="{FF2B5EF4-FFF2-40B4-BE49-F238E27FC236}">
                <a16:creationId xmlns:a16="http://schemas.microsoft.com/office/drawing/2014/main" id="{0C5660F6-71F8-45C9-A26D-BB10CF1EB71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77404" y="2923993"/>
            <a:ext cx="569126" cy="533376"/>
          </a:xfrm>
          <a:prstGeom prst="rect">
            <a:avLst/>
          </a:prstGeom>
        </p:spPr>
      </p:pic>
      <p:pic>
        <p:nvPicPr>
          <p:cNvPr id="37" name="תמונה 36">
            <a:extLst>
              <a:ext uri="{FF2B5EF4-FFF2-40B4-BE49-F238E27FC236}">
                <a16:creationId xmlns:a16="http://schemas.microsoft.com/office/drawing/2014/main" id="{8FBFF2FF-E39D-4FDA-9A35-C8ED56201C2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052762" y="2950069"/>
            <a:ext cx="546160" cy="519982"/>
          </a:xfrm>
          <a:prstGeom prst="rect">
            <a:avLst/>
          </a:prstGeom>
        </p:spPr>
      </p:pic>
      <p:sp>
        <p:nvSpPr>
          <p:cNvPr id="38" name="אליפסה 37">
            <a:extLst>
              <a:ext uri="{FF2B5EF4-FFF2-40B4-BE49-F238E27FC236}">
                <a16:creationId xmlns:a16="http://schemas.microsoft.com/office/drawing/2014/main" id="{C4164724-ED27-4AE5-BA2A-9684E00E5378}"/>
              </a:ext>
            </a:extLst>
          </p:cNvPr>
          <p:cNvSpPr/>
          <p:nvPr/>
        </p:nvSpPr>
        <p:spPr>
          <a:xfrm>
            <a:off x="5007671" y="1877727"/>
            <a:ext cx="3200400" cy="7547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TextBox 36">
            <a:extLst>
              <a:ext uri="{FF2B5EF4-FFF2-40B4-BE49-F238E27FC236}">
                <a16:creationId xmlns:a16="http://schemas.microsoft.com/office/drawing/2014/main" id="{E1741809-B1C6-44FB-A6D3-CF724A9B5C23}"/>
              </a:ext>
            </a:extLst>
          </p:cNvPr>
          <p:cNvSpPr txBox="1"/>
          <p:nvPr/>
        </p:nvSpPr>
        <p:spPr>
          <a:xfrm>
            <a:off x="6134953" y="3445178"/>
            <a:ext cx="1392737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200" b="1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 </a:t>
            </a:r>
          </a:p>
          <a:p>
            <a:pPr defTabSz="685800">
              <a:defRPr/>
            </a:pPr>
            <a:r>
              <a:rPr lang="en-US" sz="1100" b="1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Food preservation</a:t>
            </a:r>
          </a:p>
          <a:p>
            <a:pPr defTabSz="685800">
              <a:defRPr/>
            </a:pPr>
            <a:endParaRPr lang="aa-ET" sz="1050" b="1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40" name="Graphic 17" descr="Apple with solid fill">
            <a:extLst>
              <a:ext uri="{FF2B5EF4-FFF2-40B4-BE49-F238E27FC236}">
                <a16:creationId xmlns:a16="http://schemas.microsoft.com/office/drawing/2014/main" id="{BA5A6F5F-26C7-4082-9718-448B0923C08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146504" y="2955008"/>
            <a:ext cx="575903" cy="545428"/>
          </a:xfrm>
          <a:prstGeom prst="rect">
            <a:avLst/>
          </a:prstGeom>
        </p:spPr>
      </p:pic>
      <p:pic>
        <p:nvPicPr>
          <p:cNvPr id="41" name="תמונה 40">
            <a:extLst>
              <a:ext uri="{FF2B5EF4-FFF2-40B4-BE49-F238E27FC236}">
                <a16:creationId xmlns:a16="http://schemas.microsoft.com/office/drawing/2014/main" id="{FC53E450-BA92-4F99-A5AF-856B282BEAA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618218" y="4337419"/>
            <a:ext cx="903075" cy="420039"/>
          </a:xfrm>
          <a:prstGeom prst="rect">
            <a:avLst/>
          </a:prstGeom>
        </p:spPr>
      </p:pic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F50F7FE7-3B6E-44DE-865F-D8D43BED8BB2}"/>
              </a:ext>
            </a:extLst>
          </p:cNvPr>
          <p:cNvSpPr txBox="1"/>
          <p:nvPr/>
        </p:nvSpPr>
        <p:spPr>
          <a:xfrm>
            <a:off x="4621082" y="4735255"/>
            <a:ext cx="10250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Livestock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336950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114" y="-1991790"/>
            <a:ext cx="9135542" cy="913977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5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63ACA9F-FBB2-4197-AEED-7854D3CEC355}"/>
              </a:ext>
            </a:extLst>
          </p:cNvPr>
          <p:cNvSpPr txBox="1"/>
          <p:nvPr/>
        </p:nvSpPr>
        <p:spPr>
          <a:xfrm>
            <a:off x="1535127" y="-71135"/>
            <a:ext cx="606951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Use as Fungicide</a:t>
            </a:r>
          </a:p>
          <a:p>
            <a:pPr algn="ctr"/>
            <a:r>
              <a:rPr lang="en-US" sz="3200" b="1" dirty="0"/>
              <a:t>Against </a:t>
            </a:r>
            <a:r>
              <a:rPr lang="en-US" sz="3200" b="1" dirty="0" err="1"/>
              <a:t>Macrophomina</a:t>
            </a:r>
            <a:endParaRPr lang="en-US" sz="3200" b="1" dirty="0"/>
          </a:p>
          <a:p>
            <a:pPr algn="ctr"/>
            <a:r>
              <a:rPr lang="en-US" sz="3200" dirty="0"/>
              <a:t>Soybean, Cotton, sesame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D4096D8-AB22-4DF5-92C9-ABE0CFE20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663" y="1535326"/>
            <a:ext cx="6030642" cy="2628741"/>
          </a:xfrm>
          <a:prstGeom prst="rect">
            <a:avLst/>
          </a:prstGeom>
        </p:spPr>
      </p:pic>
      <p:sp>
        <p:nvSpPr>
          <p:cNvPr id="16" name="TextBox 17">
            <a:extLst>
              <a:ext uri="{FF2B5EF4-FFF2-40B4-BE49-F238E27FC236}">
                <a16:creationId xmlns:a16="http://schemas.microsoft.com/office/drawing/2014/main" id="{79A9ACA2-F91B-4FC4-B576-1FCDE89C5FF4}"/>
              </a:ext>
            </a:extLst>
          </p:cNvPr>
          <p:cNvSpPr txBox="1"/>
          <p:nvPr/>
        </p:nvSpPr>
        <p:spPr>
          <a:xfrm>
            <a:off x="2806121" y="3672963"/>
            <a:ext cx="383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00FF00"/>
                </a:highlight>
              </a:rPr>
              <a:t>Coppter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/>
              <a:t>              </a:t>
            </a:r>
            <a:r>
              <a:rPr lang="en-US" dirty="0">
                <a:highlight>
                  <a:srgbClr val="C0C0C0"/>
                </a:highlight>
              </a:rPr>
              <a:t>Without </a:t>
            </a:r>
            <a:r>
              <a:rPr lang="en-US" dirty="0" err="1">
                <a:highlight>
                  <a:srgbClr val="C0C0C0"/>
                </a:highlight>
              </a:rPr>
              <a:t>Coppter</a:t>
            </a:r>
            <a:endParaRPr lang="en-US" dirty="0">
              <a:highlight>
                <a:srgbClr val="C0C0C0"/>
              </a:highlight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1410398F-3E5F-4FE2-86C2-2F75C783EB04}"/>
              </a:ext>
            </a:extLst>
          </p:cNvPr>
          <p:cNvSpPr txBox="1"/>
          <p:nvPr/>
        </p:nvSpPr>
        <p:spPr>
          <a:xfrm>
            <a:off x="738376" y="4296068"/>
            <a:ext cx="82872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experiment was carried out by </a:t>
            </a:r>
            <a:r>
              <a:rPr lang="en-US" dirty="0" err="1"/>
              <a:t>Phenoroot</a:t>
            </a:r>
            <a:r>
              <a:rPr lang="en-US" dirty="0"/>
              <a:t> Ltd at the request of </a:t>
            </a:r>
            <a:r>
              <a:rPr lang="en-US" dirty="0" err="1"/>
              <a:t>Coppter</a:t>
            </a:r>
            <a:r>
              <a:rPr lang="fr-FR" dirty="0"/>
              <a:t> (2023)</a:t>
            </a:r>
            <a:endParaRPr lang="en-US" dirty="0"/>
          </a:p>
          <a:p>
            <a:pPr algn="ctr"/>
            <a:r>
              <a:rPr lang="fr-FR" dirty="0"/>
              <a:t> Contact: Dr. </a:t>
            </a:r>
            <a:r>
              <a:rPr lang="fr-FR" dirty="0" err="1"/>
              <a:t>Gadi</a:t>
            </a:r>
            <a:r>
              <a:rPr lang="fr-FR" dirty="0"/>
              <a:t> </a:t>
            </a:r>
            <a:r>
              <a:rPr lang="fr-FR" dirty="0" err="1"/>
              <a:t>Peleg</a:t>
            </a:r>
            <a:r>
              <a:rPr lang="fr-FR" dirty="0"/>
              <a:t> Email: </a:t>
            </a:r>
            <a:r>
              <a:rPr lang="fr-FR" dirty="0">
                <a:hlinkClick r:id="rId6"/>
              </a:rPr>
              <a:t>gadi@phenoroot.com</a:t>
            </a:r>
            <a:endParaRPr lang="fr-FR" dirty="0"/>
          </a:p>
          <a:p>
            <a:pPr algn="ctr"/>
            <a:endParaRPr lang="he-IL" dirty="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2E960A64-A3C5-4F3D-AEA6-C8CDDCACA0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5647" y="-53030"/>
            <a:ext cx="4828247" cy="5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114" y="-1991790"/>
            <a:ext cx="9135542" cy="913977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5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63ACA9F-FBB2-4197-AEED-7854D3CEC355}"/>
              </a:ext>
            </a:extLst>
          </p:cNvPr>
          <p:cNvSpPr txBox="1"/>
          <p:nvPr/>
        </p:nvSpPr>
        <p:spPr>
          <a:xfrm>
            <a:off x="1624527" y="20471"/>
            <a:ext cx="606951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Use against fungal pathogens in </a:t>
            </a:r>
          </a:p>
          <a:p>
            <a:pPr algn="ctr"/>
            <a:r>
              <a:rPr lang="en-US" sz="3200" b="1" dirty="0"/>
              <a:t>Air-</a:t>
            </a:r>
            <a:r>
              <a:rPr lang="en-US" sz="3200" b="1" dirty="0" err="1"/>
              <a:t>roponic</a:t>
            </a:r>
            <a:r>
              <a:rPr lang="en-US" sz="3200" b="1" dirty="0"/>
              <a:t> Agriculture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C3B1621E-80FF-46CD-A3B3-C7A94A6DDEF8}"/>
              </a:ext>
            </a:extLst>
          </p:cNvPr>
          <p:cNvSpPr txBox="1"/>
          <p:nvPr/>
        </p:nvSpPr>
        <p:spPr>
          <a:xfrm>
            <a:off x="3103781" y="4182685"/>
            <a:ext cx="367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Before</a:t>
            </a:r>
            <a:r>
              <a:rPr lang="en-US" dirty="0"/>
              <a:t>                           </a:t>
            </a:r>
            <a:r>
              <a:rPr lang="en-US" dirty="0">
                <a:highlight>
                  <a:srgbClr val="00FF00"/>
                </a:highlight>
              </a:rPr>
              <a:t>Coppter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00BD2D36-6AB7-4BD7-BA3B-5FDC6A74E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64" y="1119183"/>
            <a:ext cx="1639031" cy="2913831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53BD6A94-B46D-43FC-8FB2-2A90A60DD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06" y="1097689"/>
            <a:ext cx="1639031" cy="2987873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2AA11F8E-4050-465C-87F4-B2AABFF5C485}"/>
              </a:ext>
            </a:extLst>
          </p:cNvPr>
          <p:cNvSpPr txBox="1"/>
          <p:nvPr/>
        </p:nvSpPr>
        <p:spPr>
          <a:xfrm>
            <a:off x="1699094" y="4517058"/>
            <a:ext cx="59949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experiment was carried out with “</a:t>
            </a:r>
            <a:r>
              <a:rPr lang="en-US" dirty="0" err="1"/>
              <a:t>Hoshen</a:t>
            </a:r>
            <a:r>
              <a:rPr lang="en-US" dirty="0"/>
              <a:t> </a:t>
            </a:r>
            <a:r>
              <a:rPr lang="en-US" dirty="0" err="1"/>
              <a:t>Foodtech</a:t>
            </a:r>
            <a:r>
              <a:rPr lang="en-US" dirty="0"/>
              <a:t>” Ltd </a:t>
            </a:r>
          </a:p>
          <a:p>
            <a:pPr algn="ctr"/>
            <a:r>
              <a:rPr lang="fr-FR" dirty="0"/>
              <a:t>(2024)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2269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114" y="-1991790"/>
            <a:ext cx="9135542" cy="913977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5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63ACA9F-FBB2-4197-AEED-7854D3CEC355}"/>
              </a:ext>
            </a:extLst>
          </p:cNvPr>
          <p:cNvSpPr txBox="1"/>
          <p:nvPr/>
        </p:nvSpPr>
        <p:spPr>
          <a:xfrm>
            <a:off x="1825492" y="441388"/>
            <a:ext cx="606951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/>
              <a:t>Use against fungi pathogens in Ground disconnected Agriculture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C3B1621E-80FF-46CD-A3B3-C7A94A6DDEF8}"/>
              </a:ext>
            </a:extLst>
          </p:cNvPr>
          <p:cNvSpPr txBox="1"/>
          <p:nvPr/>
        </p:nvSpPr>
        <p:spPr>
          <a:xfrm>
            <a:off x="3336599" y="3557339"/>
            <a:ext cx="277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Before</a:t>
            </a:r>
            <a:r>
              <a:rPr lang="en-US" dirty="0"/>
              <a:t>                   </a:t>
            </a:r>
            <a:r>
              <a:rPr lang="en-US" dirty="0">
                <a:highlight>
                  <a:srgbClr val="00FF00"/>
                </a:highlight>
              </a:rPr>
              <a:t>Coppter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EB8E91CC-693F-4F56-ADFB-51B3D0954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1214" y="2098586"/>
            <a:ext cx="2737341" cy="1353429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E06E6964-F694-42C5-B185-B92529CB8703}"/>
              </a:ext>
            </a:extLst>
          </p:cNvPr>
          <p:cNvSpPr txBox="1"/>
          <p:nvPr/>
        </p:nvSpPr>
        <p:spPr>
          <a:xfrm>
            <a:off x="2993540" y="1623930"/>
            <a:ext cx="3466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Fungi in the soil of the saffron crop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CC231AC-8911-487A-A407-00E8EB04A886}"/>
              </a:ext>
            </a:extLst>
          </p:cNvPr>
          <p:cNvSpPr txBox="1"/>
          <p:nvPr/>
        </p:nvSpPr>
        <p:spPr>
          <a:xfrm>
            <a:off x="1553159" y="4088693"/>
            <a:ext cx="8105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experiment was carried out with “Saffron Tech” Ltd </a:t>
            </a:r>
            <a:r>
              <a:rPr lang="fr-FR" dirty="0"/>
              <a:t>(2024)</a:t>
            </a:r>
            <a:endParaRPr lang="en-US" dirty="0"/>
          </a:p>
          <a:p>
            <a:endParaRPr lang="he-IL" dirty="0"/>
          </a:p>
        </p:txBody>
      </p:sp>
      <p:pic>
        <p:nvPicPr>
          <p:cNvPr id="2052" name="Picture 4" descr="תמונות קשורות לדף אינטרנט">
            <a:extLst>
              <a:ext uri="{FF2B5EF4-FFF2-40B4-BE49-F238E27FC236}">
                <a16:creationId xmlns:a16="http://schemas.microsoft.com/office/drawing/2014/main" id="{4637914B-D6BB-48F4-A135-605DAA2B5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2087089"/>
            <a:ext cx="14859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0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114" y="-1991790"/>
            <a:ext cx="9135542" cy="913977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5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63ACA9F-FBB2-4197-AEED-7854D3CEC355}"/>
              </a:ext>
            </a:extLst>
          </p:cNvPr>
          <p:cNvSpPr txBox="1"/>
          <p:nvPr/>
        </p:nvSpPr>
        <p:spPr>
          <a:xfrm>
            <a:off x="1409855" y="57743"/>
            <a:ext cx="60695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Hydroponic Agriculture</a:t>
            </a:r>
            <a:endParaRPr lang="he-IL" sz="2994" b="1" dirty="0">
              <a:solidFill>
                <a:srgbClr val="05A6CC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E06FF7B-665E-47CE-AFFB-7EA1BC195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4313" y="1131164"/>
            <a:ext cx="4054294" cy="3040721"/>
          </a:xfrm>
          <a:prstGeom prst="rect">
            <a:avLst/>
          </a:prstGeom>
        </p:spPr>
      </p:pic>
      <p:sp>
        <p:nvSpPr>
          <p:cNvPr id="12" name="TextBox 17">
            <a:extLst>
              <a:ext uri="{FF2B5EF4-FFF2-40B4-BE49-F238E27FC236}">
                <a16:creationId xmlns:a16="http://schemas.microsoft.com/office/drawing/2014/main" id="{C3B1621E-80FF-46CD-A3B3-C7A94A6DDEF8}"/>
              </a:ext>
            </a:extLst>
          </p:cNvPr>
          <p:cNvSpPr txBox="1"/>
          <p:nvPr/>
        </p:nvSpPr>
        <p:spPr>
          <a:xfrm>
            <a:off x="2562734" y="4738219"/>
            <a:ext cx="3543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Before (</a:t>
            </a:r>
            <a:r>
              <a:rPr lang="en-US" sz="1100" b="1" i="1" dirty="0">
                <a:solidFill>
                  <a:srgbClr val="202122"/>
                </a:solidFill>
                <a:latin typeface="Arial" panose="020B0604020202020204" pitchFamily="34" charset="0"/>
              </a:rPr>
              <a:t>Pythium infection)</a:t>
            </a:r>
            <a:r>
              <a:rPr lang="en-US" sz="1100" dirty="0"/>
              <a:t>                   </a:t>
            </a:r>
            <a:r>
              <a:rPr lang="en-US" dirty="0">
                <a:highlight>
                  <a:srgbClr val="00FF00"/>
                </a:highlight>
              </a:rPr>
              <a:t>Coppter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486B587D-22AF-4BD5-A1AD-DFF14210CB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04" y="551411"/>
            <a:ext cx="2820743" cy="42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114" y="-1984915"/>
            <a:ext cx="9135542" cy="913977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22422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63ACA9F-FBB2-4197-AEED-7854D3CEC355}"/>
              </a:ext>
            </a:extLst>
          </p:cNvPr>
          <p:cNvSpPr txBox="1"/>
          <p:nvPr/>
        </p:nvSpPr>
        <p:spPr>
          <a:xfrm>
            <a:off x="1409855" y="57743"/>
            <a:ext cx="60695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Hydroponic Agriculture: Testing the technology by an agricultural consultant at different sites and three growing cycles</a:t>
            </a:r>
            <a:endParaRPr lang="he-IL" b="1" dirty="0">
              <a:solidFill>
                <a:srgbClr val="05A6CC"/>
              </a:solidFill>
            </a:endParaRPr>
          </a:p>
        </p:txBody>
      </p:sp>
      <p:pic>
        <p:nvPicPr>
          <p:cNvPr id="10" name="מציין מיקום תוכן 4">
            <a:extLst>
              <a:ext uri="{FF2B5EF4-FFF2-40B4-BE49-F238E27FC236}">
                <a16:creationId xmlns:a16="http://schemas.microsoft.com/office/drawing/2014/main" id="{4A4299A9-12F6-4EE0-A394-91D664B91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3" y="771644"/>
            <a:ext cx="3009900" cy="2251851"/>
          </a:xfr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12239C7A-6D0B-4A77-B222-B4880C9AC5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" y="3407315"/>
            <a:ext cx="4162425" cy="146685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CE4581A3-A236-4AEF-B9C6-A751CFE7EC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04" y="981073"/>
            <a:ext cx="5208552" cy="3000375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AA46012-8161-441F-8632-9BACAC1F1F96}"/>
              </a:ext>
            </a:extLst>
          </p:cNvPr>
          <p:cNvSpPr txBox="1"/>
          <p:nvPr/>
        </p:nvSpPr>
        <p:spPr>
          <a:xfrm>
            <a:off x="2443883" y="4107539"/>
            <a:ext cx="60785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sz="1000" b="1" dirty="0" err="1"/>
              <a:t>Coppter</a:t>
            </a:r>
            <a:endParaRPr lang="he-IL" sz="1000" b="1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11F8B486-570C-4F99-8094-068ADF36CCA7}"/>
              </a:ext>
            </a:extLst>
          </p:cNvPr>
          <p:cNvSpPr txBox="1"/>
          <p:nvPr/>
        </p:nvSpPr>
        <p:spPr>
          <a:xfrm>
            <a:off x="2457509" y="4301634"/>
            <a:ext cx="58060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sz="1000" b="1" dirty="0"/>
              <a:t>Control</a:t>
            </a:r>
            <a:endParaRPr lang="he-IL" sz="1000" b="1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94B475FA-DBF0-4916-AB4A-C6C96769F774}"/>
              </a:ext>
            </a:extLst>
          </p:cNvPr>
          <p:cNvSpPr txBox="1"/>
          <p:nvPr/>
        </p:nvSpPr>
        <p:spPr>
          <a:xfrm>
            <a:off x="5037237" y="3388611"/>
            <a:ext cx="7251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sz="1400" dirty="0"/>
              <a:t>Control</a:t>
            </a:r>
            <a:endParaRPr lang="he-IL" sz="1400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26F4C126-1D86-4B9B-BC23-913464682519}"/>
              </a:ext>
            </a:extLst>
          </p:cNvPr>
          <p:cNvSpPr txBox="1"/>
          <p:nvPr/>
        </p:nvSpPr>
        <p:spPr>
          <a:xfrm>
            <a:off x="6690894" y="3388612"/>
            <a:ext cx="7750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sz="1400" dirty="0" err="1"/>
              <a:t>Coppter</a:t>
            </a:r>
            <a:endParaRPr lang="he-IL" sz="1400" dirty="0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E6646680-5AFE-4B7B-8121-5B04E12E54E2}"/>
              </a:ext>
            </a:extLst>
          </p:cNvPr>
          <p:cNvSpPr/>
          <p:nvPr/>
        </p:nvSpPr>
        <p:spPr>
          <a:xfrm>
            <a:off x="6042713" y="3542501"/>
            <a:ext cx="407237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6820A456-4393-47CC-92F0-B89FBFE5FA65}"/>
              </a:ext>
            </a:extLst>
          </p:cNvPr>
          <p:cNvSpPr txBox="1"/>
          <p:nvPr/>
        </p:nvSpPr>
        <p:spPr>
          <a:xfrm rot="16200000">
            <a:off x="2511301" y="2072132"/>
            <a:ext cx="287797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Weight of a the lettuce in Growth canal </a:t>
            </a:r>
            <a:endParaRPr lang="he-IL" sz="1200" dirty="0"/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C65C2899-61F3-481A-AA5F-E820CCAEC4F1}"/>
              </a:ext>
            </a:extLst>
          </p:cNvPr>
          <p:cNvSpPr txBox="1"/>
          <p:nvPr/>
        </p:nvSpPr>
        <p:spPr>
          <a:xfrm rot="16200000">
            <a:off x="-1175337" y="1548916"/>
            <a:ext cx="279585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00" dirty="0"/>
              <a:t>Average weight of a head of lettuce, grams</a:t>
            </a:r>
            <a:endParaRPr lang="he-IL" sz="1000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C8C955FB-5781-4AFF-ACC0-18771204DC2B}"/>
              </a:ext>
            </a:extLst>
          </p:cNvPr>
          <p:cNvSpPr txBox="1"/>
          <p:nvPr/>
        </p:nvSpPr>
        <p:spPr>
          <a:xfrm>
            <a:off x="1147063" y="2766296"/>
            <a:ext cx="147548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/>
              <a:t>Growth canal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9043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5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63ACA9F-FBB2-4197-AEED-7854D3CEC355}"/>
              </a:ext>
            </a:extLst>
          </p:cNvPr>
          <p:cNvSpPr txBox="1"/>
          <p:nvPr/>
        </p:nvSpPr>
        <p:spPr>
          <a:xfrm>
            <a:off x="1377817" y="169268"/>
            <a:ext cx="6069515" cy="8802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76860" algn="ctr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prevents the penetration of roots into the pipeline located deep in the soil.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E2E2E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CC231AC-8911-487A-A407-00E8EB04A886}"/>
              </a:ext>
            </a:extLst>
          </p:cNvPr>
          <p:cNvSpPr txBox="1"/>
          <p:nvPr/>
        </p:nvSpPr>
        <p:spPr>
          <a:xfrm>
            <a:off x="1732915" y="4480023"/>
            <a:ext cx="58775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experiment was carried out with “Netafim” Ltd </a:t>
            </a:r>
            <a:r>
              <a:rPr lang="fr-FR" dirty="0"/>
              <a:t>(2022-3)</a:t>
            </a:r>
            <a:endParaRPr lang="en-US" dirty="0"/>
          </a:p>
          <a:p>
            <a:endParaRPr lang="he-IL" dirty="0"/>
          </a:p>
        </p:txBody>
      </p:sp>
      <p:graphicFrame>
        <p:nvGraphicFramePr>
          <p:cNvPr id="13" name="תרשים 12">
            <a:extLst>
              <a:ext uri="{FF2B5EF4-FFF2-40B4-BE49-F238E27FC236}">
                <a16:creationId xmlns:a16="http://schemas.microsoft.com/office/drawing/2014/main" id="{AD36FAAD-9F3E-4974-994C-9CE846C9BA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84536"/>
              </p:ext>
            </p:extLst>
          </p:nvPr>
        </p:nvGraphicFramePr>
        <p:xfrm>
          <a:off x="2283885" y="11001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3560EB33-FCBC-446B-9245-38CF1396EAC7}"/>
              </a:ext>
            </a:extLst>
          </p:cNvPr>
          <p:cNvSpPr txBox="1"/>
          <p:nvPr/>
        </p:nvSpPr>
        <p:spPr>
          <a:xfrm>
            <a:off x="2564736" y="3930851"/>
            <a:ext cx="42911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+mj-cs"/>
              </a:rPr>
              <a:t>Diagram showing percentage of root penetration into the pipeline for irrigation water without treatment compared to irrigation water with 0.2ppm monovalent copper ions</a:t>
            </a:r>
            <a:endParaRPr lang="he-IL" sz="2800" dirty="0">
              <a:cs typeface="+mj-cs"/>
            </a:endParaRPr>
          </a:p>
        </p:txBody>
      </p:sp>
      <p:pic>
        <p:nvPicPr>
          <p:cNvPr id="16" name="Picture 8" descr="סמליל החברה">
            <a:extLst>
              <a:ext uri="{FF2B5EF4-FFF2-40B4-BE49-F238E27FC236}">
                <a16:creationId xmlns:a16="http://schemas.microsoft.com/office/drawing/2014/main" id="{C8CF4496-3214-4086-A96E-C622FFDE1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151" y="1025703"/>
            <a:ext cx="2277713" cy="73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7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114" y="-1991790"/>
            <a:ext cx="9135542" cy="913977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5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63ACA9F-FBB2-4197-AEED-7854D3CEC355}"/>
              </a:ext>
            </a:extLst>
          </p:cNvPr>
          <p:cNvSpPr txBox="1"/>
          <p:nvPr/>
        </p:nvSpPr>
        <p:spPr>
          <a:xfrm>
            <a:off x="1561069" y="96837"/>
            <a:ext cx="606951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Disinfectant Solution Containing Monovalent Copper Ions</a:t>
            </a:r>
          </a:p>
        </p:txBody>
      </p:sp>
      <p:graphicFrame>
        <p:nvGraphicFramePr>
          <p:cNvPr id="11" name="תרשים 6">
            <a:extLst>
              <a:ext uri="{FF2B5EF4-FFF2-40B4-BE49-F238E27FC236}">
                <a16:creationId xmlns:a16="http://schemas.microsoft.com/office/drawing/2014/main" id="{BD814ACB-47AD-4F77-A969-738283A4D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1024530"/>
              </p:ext>
            </p:extLst>
          </p:nvPr>
        </p:nvGraphicFramePr>
        <p:xfrm>
          <a:off x="1465751" y="1037674"/>
          <a:ext cx="6225967" cy="3271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6">
            <a:extLst>
              <a:ext uri="{FF2B5EF4-FFF2-40B4-BE49-F238E27FC236}">
                <a16:creationId xmlns:a16="http://schemas.microsoft.com/office/drawing/2014/main" id="{E76BAE3C-7F9A-4C85-A614-0A7FD6564F25}"/>
              </a:ext>
            </a:extLst>
          </p:cNvPr>
          <p:cNvSpPr txBox="1"/>
          <p:nvPr/>
        </p:nvSpPr>
        <p:spPr>
          <a:xfrm>
            <a:off x="1318271" y="3502158"/>
            <a:ext cx="6312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00" dirty="0">
                <a:effectLst/>
                <a:ea typeface="STXinwei" panose="020B0503020204020204" pitchFamily="2" charset="-122"/>
              </a:rPr>
              <a:t>Use of monovalent copper ions for disinfecting food from bacteria and extending shelf life</a:t>
            </a:r>
          </a:p>
        </p:txBody>
      </p:sp>
    </p:spTree>
    <p:extLst>
      <p:ext uri="{BB962C8B-B14F-4D97-AF65-F5344CB8AC3E}">
        <p14:creationId xmlns:p14="http://schemas.microsoft.com/office/powerpoint/2010/main" val="182171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6403</TotalTime>
  <Words>474</Words>
  <Application>Microsoft Office PowerPoint</Application>
  <PresentationFormat>מותאם אישית</PresentationFormat>
  <Paragraphs>77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11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12</vt:i4>
      </vt:variant>
    </vt:vector>
  </HeadingPairs>
  <TitlesOfParts>
    <vt:vector size="26" baseType="lpstr">
      <vt:lpstr>STXinwei</vt:lpstr>
      <vt:lpstr>Aptos</vt:lpstr>
      <vt:lpstr>Aptos Display</vt:lpstr>
      <vt:lpstr>Arial</vt:lpstr>
      <vt:lpstr>Arial Black</vt:lpstr>
      <vt:lpstr>Calibri</vt:lpstr>
      <vt:lpstr>Calibri Light</vt:lpstr>
      <vt:lpstr>Courier New</vt:lpstr>
      <vt:lpstr>Lora</vt:lpstr>
      <vt:lpstr>Poppins</vt:lpstr>
      <vt:lpstr>Poppins Medium</vt:lpstr>
      <vt:lpstr>Office Theme</vt:lpstr>
      <vt:lpstr>ערכת נושא Office</vt:lpstr>
      <vt:lpstr>1_Office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Anikin</dc:creator>
  <cp:lastModifiedBy>Oshra Saphier</cp:lastModifiedBy>
  <cp:revision>153</cp:revision>
  <dcterms:created xsi:type="dcterms:W3CDTF">2023-12-13T14:01:45Z</dcterms:created>
  <dcterms:modified xsi:type="dcterms:W3CDTF">2025-12-07T13:31:58Z</dcterms:modified>
</cp:coreProperties>
</file>